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9" r:id="rId2"/>
    <p:sldMasterId id="2147483686" r:id="rId3"/>
  </p:sldMasterIdLst>
  <p:notesMasterIdLst>
    <p:notesMasterId r:id="rId54"/>
  </p:notesMasterIdLst>
  <p:handoutMasterIdLst>
    <p:handoutMasterId r:id="rId55"/>
  </p:handoutMasterIdLst>
  <p:sldIdLst>
    <p:sldId id="546" r:id="rId4"/>
    <p:sldId id="547" r:id="rId5"/>
    <p:sldId id="610" r:id="rId6"/>
    <p:sldId id="647" r:id="rId7"/>
    <p:sldId id="648" r:id="rId8"/>
    <p:sldId id="646" r:id="rId9"/>
    <p:sldId id="649" r:id="rId10"/>
    <p:sldId id="650" r:id="rId11"/>
    <p:sldId id="652" r:id="rId12"/>
    <p:sldId id="653" r:id="rId13"/>
    <p:sldId id="659" r:id="rId14"/>
    <p:sldId id="660" r:id="rId15"/>
    <p:sldId id="661" r:id="rId16"/>
    <p:sldId id="662" r:id="rId17"/>
    <p:sldId id="663" r:id="rId18"/>
    <p:sldId id="664" r:id="rId19"/>
    <p:sldId id="665" r:id="rId20"/>
    <p:sldId id="666" r:id="rId21"/>
    <p:sldId id="667" r:id="rId22"/>
    <p:sldId id="668" r:id="rId23"/>
    <p:sldId id="669" r:id="rId24"/>
    <p:sldId id="670" r:id="rId25"/>
    <p:sldId id="687" r:id="rId26"/>
    <p:sldId id="688" r:id="rId27"/>
    <p:sldId id="689" r:id="rId28"/>
    <p:sldId id="690" r:id="rId29"/>
    <p:sldId id="691" r:id="rId30"/>
    <p:sldId id="692" r:id="rId31"/>
    <p:sldId id="671" r:id="rId32"/>
    <p:sldId id="672" r:id="rId33"/>
    <p:sldId id="673" r:id="rId34"/>
    <p:sldId id="674" r:id="rId35"/>
    <p:sldId id="675" r:id="rId36"/>
    <p:sldId id="676" r:id="rId37"/>
    <p:sldId id="677" r:id="rId38"/>
    <p:sldId id="678" r:id="rId39"/>
    <p:sldId id="679" r:id="rId40"/>
    <p:sldId id="680" r:id="rId41"/>
    <p:sldId id="681" r:id="rId42"/>
    <p:sldId id="682" r:id="rId43"/>
    <p:sldId id="683" r:id="rId44"/>
    <p:sldId id="684" r:id="rId45"/>
    <p:sldId id="685" r:id="rId46"/>
    <p:sldId id="686" r:id="rId47"/>
    <p:sldId id="693" r:id="rId48"/>
    <p:sldId id="641" r:id="rId49"/>
    <p:sldId id="642" r:id="rId50"/>
    <p:sldId id="643" r:id="rId51"/>
    <p:sldId id="644" r:id="rId52"/>
    <p:sldId id="645" r:id="rId5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97FE53-38F6-41FB-B0C0-5719707534C6}">
          <p14:sldIdLst>
            <p14:sldId id="546"/>
            <p14:sldId id="547"/>
            <p14:sldId id="610"/>
            <p14:sldId id="647"/>
            <p14:sldId id="648"/>
          </p14:sldIdLst>
        </p14:section>
        <p14:section name="Single Responsibility Principle" id="{96758322-6A84-437B-B776-64AB068AF806}">
          <p14:sldIdLst>
            <p14:sldId id="646"/>
            <p14:sldId id="649"/>
            <p14:sldId id="650"/>
          </p14:sldIdLst>
        </p14:section>
        <p14:section name="Open/Closed Principle" id="{93EC3D98-B4C4-4925-9628-3CC91BF92D22}">
          <p14:sldIdLst>
            <p14:sldId id="652"/>
            <p14:sldId id="653"/>
            <p14:sldId id="659"/>
            <p14:sldId id="660"/>
            <p14:sldId id="661"/>
            <p14:sldId id="662"/>
            <p14:sldId id="663"/>
          </p14:sldIdLst>
        </p14:section>
        <p14:section name="Liskov Substitution Principle" id="{B4F5CFA0-106B-4868-92F6-315CCA020A61}">
          <p14:sldIdLst>
            <p14:sldId id="664"/>
            <p14:sldId id="665"/>
            <p14:sldId id="666"/>
            <p14:sldId id="667"/>
            <p14:sldId id="668"/>
            <p14:sldId id="669"/>
            <p14:sldId id="670"/>
          </p14:sldIdLst>
        </p14:section>
        <p14:section name="Interface Segregation" id="{5BD8DDD4-755A-450E-B3C2-1CBCE15240CF}">
          <p14:sldIdLst>
            <p14:sldId id="687"/>
            <p14:sldId id="688"/>
            <p14:sldId id="689"/>
            <p14:sldId id="690"/>
            <p14:sldId id="691"/>
            <p14:sldId id="692"/>
          </p14:sldIdLst>
        </p14:section>
        <p14:section name="Dependency Inversion" id="{B540CB98-5F01-487A-B602-D796DD7EB5BB}">
          <p14:sldIdLst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</p14:sldIdLst>
        </p14:section>
        <p14:section name="Conclusion" id="{D3D1568E-E365-4455-8F65-4D552FE30044}">
          <p14:sldIdLst>
            <p14:sldId id="693"/>
            <p14:sldId id="641"/>
            <p14:sldId id="642"/>
            <p14:sldId id="643"/>
            <p14:sldId id="644"/>
            <p14:sldId id="6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01" autoAdjust="0"/>
    <p:restoredTop sz="94434" autoAdjust="0"/>
  </p:normalViewPr>
  <p:slideViewPr>
    <p:cSldViewPr>
      <p:cViewPr varScale="1">
        <p:scale>
          <a:sx n="65" d="100"/>
          <a:sy n="65" d="100"/>
        </p:scale>
        <p:origin x="102" y="28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16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19-Mar-19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19-Mar-19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922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73503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5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875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771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203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650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s://motion-software.com/" TargetMode="External"/><Relationship Id="rId13" Type="http://schemas.openxmlformats.org/officeDocument/2006/relationships/image" Target="../media/image33.png"/><Relationship Id="rId18" Type="http://schemas.openxmlformats.org/officeDocument/2006/relationships/hyperlink" Target="http://www.telenor.bg/" TargetMode="External"/><Relationship Id="rId26" Type="http://schemas.openxmlformats.org/officeDocument/2006/relationships/hyperlink" Target="https://www.superhosting.bg/" TargetMode="External"/><Relationship Id="rId3" Type="http://schemas.openxmlformats.org/officeDocument/2006/relationships/image" Target="../media/image8.png"/><Relationship Id="rId21" Type="http://schemas.openxmlformats.org/officeDocument/2006/relationships/image" Target="../media/image37.png"/><Relationship Id="rId7" Type="http://schemas.openxmlformats.org/officeDocument/2006/relationships/image" Target="../media/image30.png"/><Relationship Id="rId12" Type="http://schemas.openxmlformats.org/officeDocument/2006/relationships/hyperlink" Target="https://aeternity.com/" TargetMode="External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2" Type="http://schemas.openxmlformats.org/officeDocument/2006/relationships/image" Target="../media/image1.emf"/><Relationship Id="rId16" Type="http://schemas.openxmlformats.org/officeDocument/2006/relationships/hyperlink" Target="https://www.softwaregroup.com/" TargetMode="External"/><Relationship Id="rId20" Type="http://schemas.openxmlformats.org/officeDocument/2006/relationships/hyperlink" Target="http://www.xs-software.com/" TargetMode="External"/><Relationship Id="rId29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deavr.com/en" TargetMode="External"/><Relationship Id="rId11" Type="http://schemas.openxmlformats.org/officeDocument/2006/relationships/image" Target="../media/image32.jpeg"/><Relationship Id="rId24" Type="http://schemas.openxmlformats.org/officeDocument/2006/relationships/hyperlink" Target="http://www.postbank.bg/" TargetMode="External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28" Type="http://schemas.openxmlformats.org/officeDocument/2006/relationships/hyperlink" Target="http://smartit.bg/" TargetMode="External"/><Relationship Id="rId10" Type="http://schemas.openxmlformats.org/officeDocument/2006/relationships/hyperlink" Target="https://www.liebherr.com/en/deu/start/start-page.html" TargetMode="External"/><Relationship Id="rId19" Type="http://schemas.openxmlformats.org/officeDocument/2006/relationships/image" Target="../media/image36.png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31.png"/><Relationship Id="rId14" Type="http://schemas.openxmlformats.org/officeDocument/2006/relationships/hyperlink" Target="https://netpeak.bg/" TargetMode="External"/><Relationship Id="rId22" Type="http://schemas.openxmlformats.org/officeDocument/2006/relationships/hyperlink" Target="https://www.sbtech.com/" TargetMode="External"/><Relationship Id="rId27" Type="http://schemas.openxmlformats.org/officeDocument/2006/relationships/image" Target="../media/image40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8.png"/><Relationship Id="rId7" Type="http://schemas.openxmlformats.org/officeDocument/2006/relationships/hyperlink" Target="http://www.world-of-myths.com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45.gif"/><Relationship Id="rId4" Type="http://schemas.openxmlformats.org/officeDocument/2006/relationships/image" Target="../media/image42.jpeg"/><Relationship Id="rId9" Type="http://schemas.openxmlformats.org/officeDocument/2006/relationships/hyperlink" Target="https://www.lukanet.com/" TargetMode="Externa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7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46.png"/><Relationship Id="rId2" Type="http://schemas.openxmlformats.org/officeDocument/2006/relationships/image" Target="../media/image1.emf"/><Relationship Id="rId16" Type="http://schemas.openxmlformats.org/officeDocument/2006/relationships/image" Target="../media/image5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49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48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5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2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56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6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8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40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3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3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5" y="1355076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2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1" y="6721481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7" y="1353867"/>
            <a:ext cx="7197424" cy="50278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19-Mar-19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1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6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06294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686193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19-Mar-19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amond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 smtClean="0"/>
              <a:t>SoftUni</a:t>
            </a:r>
            <a:r>
              <a:rPr lang="en-US" dirty="0" smtClean="0"/>
              <a:t> </a:t>
            </a:r>
            <a:r>
              <a:rPr lang="en-US" dirty="0"/>
              <a:t>Diamond Partners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pic>
        <p:nvPicPr>
          <p:cNvPr id="12" name="Infragistics">
            <a:hlinkClick r:id="rId4"/>
            <a:extLst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359" y="4535836"/>
            <a:ext cx="566735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deavr" descr="Ð ÐµÐ·ÑÐ»ÑÐ°Ñ Ñ Ð¸Ð·Ð¾Ð±ÑÐ°Ð¶ÐµÐ½Ð¸Ðµ Ð·Ð° indeavr">
            <a:hlinkClick r:id="rId6"/>
            <a:extLst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109" y="4535836"/>
            <a:ext cx="396111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3" name="Codexio">
            <a:hlinkClick r:id="rId8"/>
            <a:extLst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3069" y="5566366"/>
            <a:ext cx="174864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Liebherr">
            <a:hlinkClick r:id="rId10"/>
            <a:extLst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109" y="5566366"/>
            <a:ext cx="556611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Aeternity">
            <a:hlinkClick r:id="rId12"/>
            <a:extLst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3574" y="5566366"/>
            <a:ext cx="19553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4"/>
            <a:extLst/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387" y="2474775"/>
            <a:ext cx="5792330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7" name="Sotware Group" descr="Ð ÐµÐ·ÑÐ»ÑÐ°Ñ Ñ Ð¸Ð·Ð¾Ð±ÑÐ°Ð¶ÐµÐ½Ð¸Ðµ Ð·Ð° software group">
            <a:hlinkClick r:id="rId16"/>
            <a:extLst/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111" y="2474775"/>
            <a:ext cx="385737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Telenor">
            <a:hlinkClick r:id="rId18"/>
            <a:extLst/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178" y="1444245"/>
            <a:ext cx="244753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XS">
            <a:hlinkClick r:id="rId20"/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109" y="1444245"/>
            <a:ext cx="41847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B Tech">
            <a:hlinkClick r:id="rId22"/>
            <a:extLst/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490" y="1444245"/>
            <a:ext cx="2713010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Postbank">
            <a:hlinkClick r:id="rId24"/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317" y="3505306"/>
            <a:ext cx="251900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SuperHosting" descr="Ð ÐµÐ·ÑÐ»ÑÐ°Ñ Ñ Ð¸Ð·Ð¾Ð±ÑÐ°Ð¶ÐµÐ½Ð¸Ðµ Ð·Ð° superhosting png">
            <a:hlinkClick r:id="rId26"/>
            <a:extLst/>
          </p:cNvPr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056" y="3505306"/>
            <a:ext cx="226966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3" name="SmartIT">
            <a:hlinkClick r:id="rId28"/>
            <a:extLst/>
          </p:cNvPr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111" y="3505306"/>
            <a:ext cx="454047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0537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rganizational P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</a:t>
            </a:r>
            <a:r>
              <a:rPr lang="en-US" dirty="0" smtClean="0"/>
              <a:t>Organizational </a:t>
            </a:r>
            <a:r>
              <a:rPr lang="en-US" dirty="0"/>
              <a:t>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0684" y="1710324"/>
            <a:ext cx="8227457" cy="4151278"/>
            <a:chOff x="1492446" y="2067924"/>
            <a:chExt cx="6811766" cy="34360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8" name="Picture 17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128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20" name="Picture 19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18860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808"/>
            <a:ext cx="2950749" cy="39542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604"/>
            <a:ext cx="2950749" cy="3631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855"/>
            <a:ext cx="2950749" cy="52468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111"/>
            <a:ext cx="2950749" cy="46005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04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19-Mar-19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29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19-Mar-19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19-Mar-19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96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19-Mar-19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7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257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19-Mar-19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2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2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19-Mar-19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04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1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1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1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001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377476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4" y="314303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398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4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3999" cap="none" spc="200" baseline="0">
                <a:solidFill>
                  <a:schemeClr val="accent1"/>
                </a:solidFill>
              </a:defRPr>
            </a:lvl1pPr>
            <a:lvl2pPr marL="609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3" y="4164085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9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4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4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299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3" y="5011673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999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3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799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3" y="5735769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9109597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5" y="6525004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19-Mar-19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4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4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4" y="1151123"/>
            <a:ext cx="11804822" cy="5570355"/>
          </a:xfrm>
        </p:spPr>
        <p:txBody>
          <a:bodyPr/>
          <a:lstStyle>
            <a:lvl1pPr>
              <a:defRPr sz="3399"/>
            </a:lvl1pPr>
            <a:lvl2pPr>
              <a:defRPr sz="3199"/>
            </a:lvl2pPr>
            <a:lvl3pPr>
              <a:defRPr sz="2999"/>
            </a:lvl3pPr>
            <a:lvl4pPr>
              <a:defRPr sz="2799"/>
            </a:lvl4pPr>
            <a:lvl5pPr>
              <a:defRPr sz="2599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6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3D250-FD07-4E38-82BE-C93637C379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8" y="319861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461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869900"/>
            <a:ext cx="10363200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398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3999" cap="none" spc="200" baseline="0">
                <a:solidFill>
                  <a:schemeClr val="accent1"/>
                </a:solidFill>
              </a:defRPr>
            </a:lvl1pPr>
            <a:lvl2pPr marL="60931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621" indent="0">
              <a:buNone/>
              <a:defRPr sz="2099">
                <a:solidFill>
                  <a:schemeClr val="tx1">
                    <a:tint val="75000"/>
                  </a:schemeClr>
                </a:solidFill>
              </a:defRPr>
            </a:lvl3pPr>
            <a:lvl4pPr marL="1827931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4pPr>
            <a:lvl5pPr marL="2437241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5pPr>
            <a:lvl6pPr marL="3046552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6pPr>
            <a:lvl7pPr marL="3655863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7pPr>
            <a:lvl8pPr marL="4265173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8pPr>
            <a:lvl9pPr marL="4874484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8E1F8-6924-4050-9FA6-EFB9C98F0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8" y="319861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1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19-Mar-19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43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19-Mar-19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5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1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810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19-Mar-19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6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19-Mar-19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19-Mar-19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915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62" r:id="rId14"/>
    <p:sldLayoutId id="2147483684" r:id="rId15"/>
    <p:sldLayoutId id="2147483685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19-Mar-19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174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n%E2%80%93closed_principle" TargetMode="External"/><Relationship Id="rId2" Type="http://schemas.openxmlformats.org/officeDocument/2006/relationships/hyperlink" Target="https://en.wikipedia.org/wiki/Single_responsibility_principl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Liskov_substitution_principle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2245/java-oop-february-2019#lesson-1049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inversion_principle" TargetMode="External"/><Relationship Id="rId2" Type="http://schemas.openxmlformats.org/officeDocument/2006/relationships/hyperlink" Target="https://en.wikipedia.org/wiki/Interface_segregation_principl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dirty="0"/>
              <a:t>The benefits and potential of using SOLID principles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>
              <a:lnSpc>
                <a:spcPct val="90000"/>
              </a:lnSpc>
              <a:spcAft>
                <a:spcPts val="0"/>
              </a:spcAft>
              <a:buClr>
                <a:srgbClr val="F6D18E"/>
              </a:buClr>
              <a:buSzPct val="25000"/>
            </a:pPr>
            <a:r>
              <a:rPr lang="en-US" dirty="0" smtClean="0">
                <a:sym typeface="Calibri"/>
              </a:rPr>
              <a:t>S.O.L.I.D.</a:t>
            </a:r>
            <a:endParaRPr lang="en-US" dirty="0">
              <a:sym typeface="Calibri"/>
            </a:endParaRP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641602" y="5909744"/>
            <a:ext cx="2950749" cy="395548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641602" y="6334540"/>
            <a:ext cx="2950749" cy="363232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70972" y="4897612"/>
            <a:ext cx="2950749" cy="958651"/>
          </a:xfrm>
        </p:spPr>
        <p:txBody>
          <a:bodyPr/>
          <a:lstStyle/>
          <a:p>
            <a:r>
              <a:rPr lang="en-US" dirty="0" err="1"/>
              <a:t>SoftUni</a:t>
            </a:r>
            <a:r>
              <a:rPr lang="en-US" dirty="0"/>
              <a:t> </a:t>
            </a:r>
            <a:r>
              <a:rPr lang="en-US" dirty="0" smtClean="0"/>
              <a:t>Team</a:t>
            </a:r>
            <a:endParaRPr lang="en-US" dirty="0"/>
          </a:p>
          <a:p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70972" y="5361047"/>
            <a:ext cx="2950749" cy="460181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A1CABF-2727-4E64-B9FC-F4945D1B3DFE}"/>
              </a:ext>
            </a:extLst>
          </p:cNvPr>
          <p:cNvGrpSpPr/>
          <p:nvPr/>
        </p:nvGrpSpPr>
        <p:grpSpPr>
          <a:xfrm>
            <a:off x="3427412" y="2068452"/>
            <a:ext cx="4800600" cy="3184530"/>
            <a:chOff x="3227294" y="2105457"/>
            <a:chExt cx="4849906" cy="3184530"/>
          </a:xfrm>
        </p:grpSpPr>
        <p:sp>
          <p:nvSpPr>
            <p:cNvPr id="9" name="Arrow: Chevron 1">
              <a:extLst>
                <a:ext uri="{FF2B5EF4-FFF2-40B4-BE49-F238E27FC236}">
                  <a16:creationId xmlns:a16="http://schemas.microsoft.com/office/drawing/2014/main" id="{7FF4C5D3-696A-4252-AC8B-D031C5393C26}"/>
                </a:ext>
              </a:extLst>
            </p:cNvPr>
            <p:cNvSpPr/>
            <p:nvPr/>
          </p:nvSpPr>
          <p:spPr bwMode="auto">
            <a:xfrm>
              <a:off x="3227294" y="2105458"/>
              <a:ext cx="995082" cy="506796"/>
            </a:xfrm>
            <a:prstGeom prst="chevron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0805358-2655-4010-984A-6745F30FFE57}"/>
                </a:ext>
              </a:extLst>
            </p:cNvPr>
            <p:cNvSpPr/>
            <p:nvPr/>
          </p:nvSpPr>
          <p:spPr bwMode="auto">
            <a:xfrm>
              <a:off x="4087905" y="2105457"/>
              <a:ext cx="3989295" cy="506796"/>
            </a:xfrm>
            <a:prstGeom prst="chevron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Single Responsibility</a:t>
              </a:r>
            </a:p>
          </p:txBody>
        </p:sp>
        <p:sp>
          <p:nvSpPr>
            <p:cNvPr id="11" name="Arrow: Chevron 12">
              <a:extLst>
                <a:ext uri="{FF2B5EF4-FFF2-40B4-BE49-F238E27FC236}">
                  <a16:creationId xmlns:a16="http://schemas.microsoft.com/office/drawing/2014/main" id="{37AD673B-0C88-4571-8B89-8BD91500777B}"/>
                </a:ext>
              </a:extLst>
            </p:cNvPr>
            <p:cNvSpPr/>
            <p:nvPr/>
          </p:nvSpPr>
          <p:spPr bwMode="auto">
            <a:xfrm>
              <a:off x="3227294" y="2756943"/>
              <a:ext cx="995082" cy="506796"/>
            </a:xfrm>
            <a:prstGeom prst="chevron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</a:p>
          </p:txBody>
        </p:sp>
        <p:sp>
          <p:nvSpPr>
            <p:cNvPr id="12" name="Arrow: Chevron 13">
              <a:extLst>
                <a:ext uri="{FF2B5EF4-FFF2-40B4-BE49-F238E27FC236}">
                  <a16:creationId xmlns:a16="http://schemas.microsoft.com/office/drawing/2014/main" id="{7640DA71-B5F3-4120-B23B-20F22F8B3B6D}"/>
                </a:ext>
              </a:extLst>
            </p:cNvPr>
            <p:cNvSpPr/>
            <p:nvPr/>
          </p:nvSpPr>
          <p:spPr bwMode="auto">
            <a:xfrm>
              <a:off x="4087905" y="2756942"/>
              <a:ext cx="3989295" cy="506796"/>
            </a:xfrm>
            <a:prstGeom prst="chevron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Open/Closed</a:t>
              </a:r>
            </a:p>
          </p:txBody>
        </p:sp>
        <p:sp>
          <p:nvSpPr>
            <p:cNvPr id="13" name="Arrow: Chevron 15">
              <a:extLst>
                <a:ext uri="{FF2B5EF4-FFF2-40B4-BE49-F238E27FC236}">
                  <a16:creationId xmlns:a16="http://schemas.microsoft.com/office/drawing/2014/main" id="{4039510B-5CA4-48B1-9A37-611F763DEB5C}"/>
                </a:ext>
              </a:extLst>
            </p:cNvPr>
            <p:cNvSpPr/>
            <p:nvPr/>
          </p:nvSpPr>
          <p:spPr bwMode="auto">
            <a:xfrm>
              <a:off x="3227294" y="3413852"/>
              <a:ext cx="995082" cy="506796"/>
            </a:xfrm>
            <a:prstGeom prst="chevron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</a:p>
          </p:txBody>
        </p:sp>
        <p:sp>
          <p:nvSpPr>
            <p:cNvPr id="14" name="Arrow: Chevron 16">
              <a:extLst>
                <a:ext uri="{FF2B5EF4-FFF2-40B4-BE49-F238E27FC236}">
                  <a16:creationId xmlns:a16="http://schemas.microsoft.com/office/drawing/2014/main" id="{25A6B51E-FF9F-44F2-9A6C-E4848221F4A4}"/>
                </a:ext>
              </a:extLst>
            </p:cNvPr>
            <p:cNvSpPr/>
            <p:nvPr/>
          </p:nvSpPr>
          <p:spPr bwMode="auto">
            <a:xfrm>
              <a:off x="4087905" y="3413851"/>
              <a:ext cx="3989295" cy="506796"/>
            </a:xfrm>
            <a:prstGeom prst="chevron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Liskov substitution</a:t>
              </a:r>
            </a:p>
          </p:txBody>
        </p:sp>
        <p:sp>
          <p:nvSpPr>
            <p:cNvPr id="15" name="Arrow: Chevron 20">
              <a:extLst>
                <a:ext uri="{FF2B5EF4-FFF2-40B4-BE49-F238E27FC236}">
                  <a16:creationId xmlns:a16="http://schemas.microsoft.com/office/drawing/2014/main" id="{4512E801-C0DD-4BFD-8200-3CCDC84242F2}"/>
                </a:ext>
              </a:extLst>
            </p:cNvPr>
            <p:cNvSpPr/>
            <p:nvPr/>
          </p:nvSpPr>
          <p:spPr bwMode="auto">
            <a:xfrm>
              <a:off x="3227294" y="4098522"/>
              <a:ext cx="995082" cy="506796"/>
            </a:xfrm>
            <a:prstGeom prst="chevron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  <p:sp>
          <p:nvSpPr>
            <p:cNvPr id="16" name="Arrow: Chevron 21">
              <a:extLst>
                <a:ext uri="{FF2B5EF4-FFF2-40B4-BE49-F238E27FC236}">
                  <a16:creationId xmlns:a16="http://schemas.microsoft.com/office/drawing/2014/main" id="{DFEE0A44-4AFF-4416-A65B-74EED28AA39D}"/>
                </a:ext>
              </a:extLst>
            </p:cNvPr>
            <p:cNvSpPr/>
            <p:nvPr/>
          </p:nvSpPr>
          <p:spPr bwMode="auto">
            <a:xfrm>
              <a:off x="4087905" y="4098521"/>
              <a:ext cx="3989295" cy="506796"/>
            </a:xfrm>
            <a:prstGeom prst="chevron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Interface Segregation</a:t>
              </a:r>
            </a:p>
          </p:txBody>
        </p:sp>
        <p:sp>
          <p:nvSpPr>
            <p:cNvPr id="17" name="Arrow: Chevron 23">
              <a:extLst>
                <a:ext uri="{FF2B5EF4-FFF2-40B4-BE49-F238E27FC236}">
                  <a16:creationId xmlns:a16="http://schemas.microsoft.com/office/drawing/2014/main" id="{ACEBC57F-0EFC-40AC-8CEF-BB384536F560}"/>
                </a:ext>
              </a:extLst>
            </p:cNvPr>
            <p:cNvSpPr/>
            <p:nvPr/>
          </p:nvSpPr>
          <p:spPr bwMode="auto">
            <a:xfrm>
              <a:off x="3227294" y="4783191"/>
              <a:ext cx="995082" cy="506796"/>
            </a:xfrm>
            <a:prstGeom prst="chevron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</a:t>
              </a:r>
            </a:p>
          </p:txBody>
        </p:sp>
        <p:sp>
          <p:nvSpPr>
            <p:cNvPr id="20" name="Arrow: Chevron 24">
              <a:extLst>
                <a:ext uri="{FF2B5EF4-FFF2-40B4-BE49-F238E27FC236}">
                  <a16:creationId xmlns:a16="http://schemas.microsoft.com/office/drawing/2014/main" id="{0DD008D5-9227-4A6D-A96C-088CF32DA2CF}"/>
                </a:ext>
              </a:extLst>
            </p:cNvPr>
            <p:cNvSpPr/>
            <p:nvPr/>
          </p:nvSpPr>
          <p:spPr bwMode="auto">
            <a:xfrm>
              <a:off x="4087905" y="4783190"/>
              <a:ext cx="3989295" cy="506796"/>
            </a:xfrm>
            <a:prstGeom prst="chevron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Dependency Inversion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9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Open/Closed?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2209800"/>
            <a:ext cx="10820400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bg-BG" sz="3600" b="1" noProof="1" smtClean="0">
                <a:latin typeface="Consolas" pitchFamily="49" charset="0"/>
                <a:cs typeface="Consolas" pitchFamily="49" charset="0"/>
              </a:rPr>
              <a:t>„</a:t>
            </a:r>
            <a:r>
              <a:rPr lang="en-US" sz="3600" b="1" noProof="1" smtClean="0">
                <a:latin typeface="Consolas" pitchFamily="49" charset="0"/>
                <a:cs typeface="Consolas" pitchFamily="49" charset="0"/>
              </a:rPr>
              <a:t>Software </a:t>
            </a:r>
            <a:r>
              <a:rPr lang="en-US" sz="3600" b="1" noProof="1">
                <a:latin typeface="Consolas" pitchFamily="49" charset="0"/>
                <a:cs typeface="Consolas" pitchFamily="49" charset="0"/>
              </a:rPr>
              <a:t>entities like classes, modules and functions should be </a:t>
            </a:r>
            <a:r>
              <a:rPr lang="en-US" sz="3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open for extension </a:t>
            </a:r>
            <a:r>
              <a:rPr lang="en-US" sz="3600" b="1" noProof="1">
                <a:latin typeface="Consolas" pitchFamily="49" charset="0"/>
                <a:cs typeface="Consolas" pitchFamily="49" charset="0"/>
              </a:rPr>
              <a:t>but</a:t>
            </a:r>
            <a:r>
              <a:rPr lang="en-US" sz="3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closed for </a:t>
            </a:r>
            <a:r>
              <a:rPr lang="en-US" sz="36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modifications</a:t>
            </a:r>
            <a:r>
              <a:rPr lang="bg-BG" sz="3600" b="1" noProof="1" smtClean="0">
                <a:latin typeface="Consolas" pitchFamily="49" charset="0"/>
                <a:cs typeface="Consolas" pitchFamily="49" charset="0"/>
              </a:rPr>
              <a:t>“</a:t>
            </a:r>
            <a:endParaRPr lang="en-US" sz="3600" b="1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33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GB" dirty="0"/>
              <a:t>Implementation takes </a:t>
            </a:r>
            <a:r>
              <a:rPr lang="en-GB" b="1" dirty="0">
                <a:solidFill>
                  <a:schemeClr val="bg1"/>
                </a:solidFill>
              </a:rPr>
              <a:t>future growth </a:t>
            </a:r>
            <a:r>
              <a:rPr lang="en-GB" dirty="0"/>
              <a:t>into consideration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/>
              <a:t>Extensible system is one whose </a:t>
            </a:r>
            <a:br>
              <a:rPr lang="en-US"/>
            </a:br>
            <a:r>
              <a:rPr lang="en-US"/>
              <a:t>internal </a:t>
            </a:r>
            <a:r>
              <a:rPr lang="en-US" b="1">
                <a:solidFill>
                  <a:schemeClr val="bg1"/>
                </a:solidFill>
              </a:rPr>
              <a:t>structure</a:t>
            </a:r>
            <a:r>
              <a:rPr lang="en-US"/>
              <a:t> and </a:t>
            </a:r>
            <a:r>
              <a:rPr lang="en-US" b="1">
                <a:solidFill>
                  <a:schemeClr val="bg1"/>
                </a:solidFill>
              </a:rPr>
              <a:t>data flow </a:t>
            </a:r>
            <a:r>
              <a:rPr lang="en-US"/>
              <a:t/>
            </a:r>
            <a:br>
              <a:rPr lang="en-US"/>
            </a:br>
            <a:r>
              <a:rPr lang="en-US"/>
              <a:t>are </a:t>
            </a:r>
            <a:r>
              <a:rPr lang="en-US" b="1">
                <a:solidFill>
                  <a:schemeClr val="bg1"/>
                </a:solidFill>
              </a:rPr>
              <a:t>minimally or not affected </a:t>
            </a:r>
            <a:r>
              <a:rPr lang="en-US"/>
              <a:t>by </a:t>
            </a:r>
            <a:br>
              <a:rPr lang="en-US"/>
            </a:br>
            <a:r>
              <a:rPr lang="en-US"/>
              <a:t>new or modified </a:t>
            </a:r>
            <a:r>
              <a:rPr lang="en-US" smtClean="0"/>
              <a:t>functionality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Extensibility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2261901"/>
            <a:ext cx="373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1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Software reusability </a:t>
            </a:r>
            <a:r>
              <a:rPr lang="en-US" dirty="0"/>
              <a:t>more specifically refers to </a:t>
            </a:r>
            <a:r>
              <a:rPr lang="en-US" b="1" dirty="0">
                <a:solidFill>
                  <a:schemeClr val="bg1"/>
                </a:solidFill>
              </a:rPr>
              <a:t>design features </a:t>
            </a:r>
            <a:r>
              <a:rPr lang="en-US" dirty="0"/>
              <a:t>of a software element that </a:t>
            </a:r>
            <a:r>
              <a:rPr lang="en-US" b="1" dirty="0">
                <a:solidFill>
                  <a:schemeClr val="bg1"/>
                </a:solidFill>
              </a:rPr>
              <a:t>enhance its suitability for reuse</a:t>
            </a:r>
          </a:p>
          <a:p>
            <a:pPr>
              <a:spcBef>
                <a:spcPts val="2400"/>
              </a:spcBef>
              <a:spcAft>
                <a:spcPts val="1200"/>
              </a:spcAft>
            </a:pPr>
            <a:r>
              <a:rPr lang="en-GB"/>
              <a:t>Modularity</a:t>
            </a:r>
          </a:p>
          <a:p>
            <a:pPr>
              <a:spcBef>
                <a:spcPts val="2400"/>
              </a:spcBef>
              <a:spcAft>
                <a:spcPts val="1200"/>
              </a:spcAft>
            </a:pPr>
            <a:r>
              <a:rPr lang="en-GB" dirty="0"/>
              <a:t>Low coupling</a:t>
            </a:r>
          </a:p>
          <a:p>
            <a:pPr>
              <a:spcBef>
                <a:spcPts val="2400"/>
              </a:spcBef>
              <a:spcAft>
                <a:spcPts val="1200"/>
              </a:spcAft>
            </a:pPr>
            <a:r>
              <a:rPr lang="en-GB" dirty="0"/>
              <a:t>High cohesion</a:t>
            </a:r>
            <a:endParaRPr lang="en-US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Reusability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197" y="2819400"/>
            <a:ext cx="4515918" cy="300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5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314259" cy="52010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Design and writing of the code </a:t>
            </a:r>
            <a:r>
              <a:rPr lang="en-US" dirty="0"/>
              <a:t>should be done in a way that </a:t>
            </a:r>
            <a:r>
              <a:rPr lang="en-US" b="1" dirty="0">
                <a:solidFill>
                  <a:schemeClr val="bg1"/>
                </a:solidFill>
              </a:rPr>
              <a:t>new functionality should be added with minimum changes in the existing code</a:t>
            </a:r>
          </a:p>
          <a:p>
            <a:endParaRPr lang="en-GB"/>
          </a:p>
          <a:p>
            <a:r>
              <a:rPr lang="en-GB" dirty="0"/>
              <a:t>Changes to source code are not required</a:t>
            </a:r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Open/Closed Principle (OCP)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34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/>
              <a:t>Cascading changes through modules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dirty="0"/>
              <a:t>Each change requires re-testing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dirty="0"/>
              <a:t>Logic depends on conditional statements</a:t>
            </a:r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OCP – Violations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6508">
            <a:off x="3046412" y="3778185"/>
            <a:ext cx="57150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5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/>
              <a:t>Inheritance / Abstraction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dirty="0"/>
              <a:t>Inheritance / Template Method pattern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dirty="0"/>
              <a:t>Composition / Strategy patterns</a:t>
            </a:r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OCP – Solutions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12" y="2862699"/>
            <a:ext cx="6152526" cy="350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Liskov Substitution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477" y="1023937"/>
            <a:ext cx="2929045" cy="301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Liskov</a:t>
            </a:r>
            <a:r>
              <a:rPr lang="en-US" dirty="0"/>
              <a:t> Substitution?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674812" y="2819400"/>
            <a:ext cx="8915400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 sz="3600" b="1" noProof="1" smtClean="0">
                <a:latin typeface="Consolas" pitchFamily="49" charset="0"/>
                <a:cs typeface="Consolas" pitchFamily="49" charset="0"/>
              </a:rPr>
              <a:t>“Derived </a:t>
            </a:r>
            <a:r>
              <a:rPr lang="en-US" sz="3600" b="1" noProof="1">
                <a:latin typeface="Consolas" pitchFamily="49" charset="0"/>
                <a:cs typeface="Consolas" pitchFamily="49" charset="0"/>
              </a:rPr>
              <a:t>types </a:t>
            </a:r>
            <a:r>
              <a:rPr lang="en-US" sz="3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must be completely </a:t>
            </a:r>
            <a:r>
              <a:rPr lang="en-US" sz="3600" b="1" noProof="1">
                <a:latin typeface="Consolas" pitchFamily="49" charset="0"/>
                <a:cs typeface="Consolas" pitchFamily="49" charset="0"/>
              </a:rPr>
              <a:t>substitutable</a:t>
            </a:r>
            <a:r>
              <a:rPr lang="en-US" sz="3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for their </a:t>
            </a:r>
            <a:r>
              <a:rPr lang="en-US" sz="3600" b="1" noProof="1">
                <a:latin typeface="Consolas" pitchFamily="49" charset="0"/>
                <a:cs typeface="Consolas" pitchFamily="49" charset="0"/>
              </a:rPr>
              <a:t>base </a:t>
            </a:r>
            <a:r>
              <a:rPr lang="en-US" sz="3600" b="1" noProof="1" smtClean="0">
                <a:latin typeface="Consolas" pitchFamily="49" charset="0"/>
                <a:cs typeface="Consolas" pitchFamily="49" charset="0"/>
              </a:rPr>
              <a:t>types”</a:t>
            </a:r>
            <a:endParaRPr lang="en-US" sz="3600" b="1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23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196125"/>
            <a:ext cx="12114211" cy="5201066"/>
          </a:xfrm>
        </p:spPr>
        <p:txBody>
          <a:bodyPr/>
          <a:lstStyle/>
          <a:p>
            <a:r>
              <a:rPr lang="en-US" dirty="0"/>
              <a:t>Reference to the </a:t>
            </a:r>
            <a:r>
              <a:rPr lang="en-US" b="1" dirty="0">
                <a:solidFill>
                  <a:schemeClr val="bg1"/>
                </a:solidFill>
              </a:rPr>
              <a:t>base class can be replaced </a:t>
            </a:r>
            <a:r>
              <a:rPr lang="en-US" dirty="0"/>
              <a:t>with a </a:t>
            </a:r>
            <a:r>
              <a:rPr lang="en-US" b="1" dirty="0">
                <a:solidFill>
                  <a:schemeClr val="bg1"/>
                </a:solidFill>
              </a:rPr>
              <a:t>derived class without affecting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the functionality of the </a:t>
            </a:r>
            <a:r>
              <a:rPr lang="en-US" b="1" dirty="0">
                <a:solidFill>
                  <a:schemeClr val="bg1"/>
                </a:solidFill>
              </a:rPr>
              <a:t>program module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Derived classes </a:t>
            </a:r>
            <a:r>
              <a:rPr lang="en-US"/>
              <a:t>just </a:t>
            </a:r>
            <a:r>
              <a:rPr lang="en-US" b="1" smtClean="0">
                <a:solidFill>
                  <a:schemeClr val="bg1"/>
                </a:solidFill>
              </a:rPr>
              <a:t>extend </a:t>
            </a:r>
            <a:r>
              <a:rPr lang="en-US" b="1" dirty="0">
                <a:solidFill>
                  <a:schemeClr val="bg1"/>
                </a:solidFill>
              </a:rPr>
              <a:t>without </a:t>
            </a:r>
            <a:r>
              <a:rPr lang="en-US" b="1">
                <a:solidFill>
                  <a:schemeClr val="bg1"/>
                </a:solidFill>
              </a:rPr>
              <a:t>replacing </a:t>
            </a:r>
            <a:r>
              <a:rPr lang="en-US" smtClean="0"/>
              <a:t>the </a:t>
            </a:r>
            <a:r>
              <a:rPr lang="en-US"/>
              <a:t>functionality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of </a:t>
            </a:r>
            <a:r>
              <a:rPr lang="en-US" dirty="0"/>
              <a:t>old classes</a:t>
            </a:r>
            <a:endParaRPr lang="en-GB">
              <a:solidFill>
                <a:schemeClr val="tx2">
                  <a:lumMod val="75000"/>
                </a:schemeClr>
              </a:solidFill>
            </a:endParaRPr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Substitution Principle (LSP)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06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OOP Inheritance</a:t>
            </a:r>
          </a:p>
          <a:p>
            <a:endParaRPr lang="en-US" smtClean="0"/>
          </a:p>
          <a:p>
            <a:endParaRPr lang="en-US" dirty="0"/>
          </a:p>
          <a:p>
            <a:r>
              <a:rPr lang="en-GB"/>
              <a:t>Plus LSP</a:t>
            </a:r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LSP Relationship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60513" y="2024729"/>
            <a:ext cx="9067799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600" b="1" noProof="1">
                <a:latin typeface="Consolas" pitchFamily="49" charset="0"/>
                <a:cs typeface="Consolas" pitchFamily="49" charset="0"/>
              </a:rPr>
              <a:t>Student</a:t>
            </a:r>
            <a:r>
              <a:rPr lang="en-US" sz="3600" b="1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6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IS-A</a:t>
            </a:r>
            <a:r>
              <a:rPr lang="en-US" sz="3600" b="1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600" b="1" noProof="1">
                <a:latin typeface="Consolas" pitchFamily="49" charset="0"/>
                <a:cs typeface="Consolas" pitchFamily="49" charset="0"/>
              </a:rPr>
              <a:t>Person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60512" y="4191000"/>
            <a:ext cx="9067800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600" b="1" noProof="1">
                <a:latin typeface="Consolas" pitchFamily="49" charset="0"/>
                <a:cs typeface="Consolas" pitchFamily="49" charset="0"/>
              </a:rPr>
              <a:t>Student</a:t>
            </a:r>
            <a:r>
              <a:rPr lang="en-US" sz="3600" b="1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6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IS-SUBSTITUTED-FOR</a:t>
            </a:r>
            <a:r>
              <a:rPr lang="en-US" sz="3600" b="1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600" b="1" noProof="1">
                <a:latin typeface="Consolas" pitchFamily="49" charset="0"/>
                <a:cs typeface="Consolas" pitchFamily="49" charset="0"/>
              </a:rPr>
              <a:t>Person</a:t>
            </a:r>
          </a:p>
        </p:txBody>
      </p:sp>
    </p:spTree>
    <p:extLst>
      <p:ext uri="{BB962C8B-B14F-4D97-AF65-F5344CB8AC3E}">
        <p14:creationId xmlns:p14="http://schemas.microsoft.com/office/powerpoint/2010/main" val="141391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Single Responsibility Principle</a:t>
            </a:r>
          </a:p>
          <a:p>
            <a:pPr lvl="1"/>
            <a:r>
              <a:rPr lang="en-US" dirty="0"/>
              <a:t>A class should have only one reason to </a:t>
            </a:r>
            <a:r>
              <a:rPr lang="en-US" dirty="0" smtClean="0"/>
              <a:t>change</a:t>
            </a:r>
          </a:p>
          <a:p>
            <a:r>
              <a:rPr lang="en-US" dirty="0" smtClean="0"/>
              <a:t>Open/Closed</a:t>
            </a:r>
          </a:p>
          <a:p>
            <a:r>
              <a:rPr lang="en-US" noProof="1">
                <a:cs typeface="Consolas" panose="020B0609020204030204" pitchFamily="49" charset="0"/>
              </a:rPr>
              <a:t>Liskov Substitution </a:t>
            </a:r>
            <a:r>
              <a:rPr lang="en-US" noProof="1" smtClean="0">
                <a:cs typeface="Consolas" panose="020B0609020204030204" pitchFamily="49" charset="0"/>
              </a:rPr>
              <a:t>Principle</a:t>
            </a:r>
          </a:p>
          <a:p>
            <a:r>
              <a:rPr lang="en-US" smtClean="0"/>
              <a:t>Interface Segregation</a:t>
            </a:r>
          </a:p>
          <a:p>
            <a:r>
              <a:rPr lang="en-US"/>
              <a:t>Dependency Inversion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GB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7" name="Picture 6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326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 vs LSP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190355" y="2209800"/>
            <a:ext cx="11373047" cy="29811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 sz="3600" b="1" noProof="1" smtClean="0">
                <a:latin typeface="Consolas" pitchFamily="49" charset="0"/>
                <a:cs typeface="Consolas" pitchFamily="49" charset="0"/>
              </a:rPr>
              <a:t>“</a:t>
            </a:r>
            <a:r>
              <a:rPr lang="en-US" sz="36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Liskov </a:t>
            </a:r>
            <a:r>
              <a:rPr lang="en-US" sz="3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Substitution </a:t>
            </a:r>
            <a:r>
              <a:rPr lang="en-US" sz="36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Principle </a:t>
            </a:r>
            <a:r>
              <a:rPr lang="en-US" sz="3600" b="1" noProof="1">
                <a:latin typeface="Consolas" pitchFamily="49" charset="0"/>
                <a:cs typeface="Consolas" pitchFamily="49" charset="0"/>
              </a:rPr>
              <a:t>is just an </a:t>
            </a:r>
            <a:r>
              <a:rPr lang="en-US" sz="3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extension</a:t>
            </a:r>
            <a:r>
              <a:rPr lang="en-US" sz="3600" b="1" noProof="1">
                <a:latin typeface="Consolas" pitchFamily="49" charset="0"/>
                <a:cs typeface="Consolas" pitchFamily="49" charset="0"/>
              </a:rPr>
              <a:t> of the </a:t>
            </a:r>
            <a:r>
              <a:rPr lang="en-US" sz="3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Open Close Principle </a:t>
            </a:r>
            <a:r>
              <a:rPr lang="en-US" sz="3600" b="1" noProof="1">
                <a:latin typeface="Consolas" pitchFamily="49" charset="0"/>
                <a:cs typeface="Consolas" pitchFamily="49" charset="0"/>
              </a:rPr>
              <a:t>and it means that we must make sure that new </a:t>
            </a:r>
            <a:r>
              <a:rPr lang="en-US" sz="3600" b="1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6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derived </a:t>
            </a:r>
            <a:r>
              <a:rPr lang="en-US" sz="3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classes are extending the base </a:t>
            </a:r>
            <a:r>
              <a:rPr lang="en-US" sz="36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classes </a:t>
            </a:r>
            <a:r>
              <a:rPr lang="en-US" sz="3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without changing their behavior</a:t>
            </a:r>
            <a:r>
              <a:rPr lang="en-US" sz="36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3600" b="1" noProof="1" smtClean="0">
                <a:latin typeface="Consolas" pitchFamily="49" charset="0"/>
                <a:cs typeface="Consolas" pitchFamily="49" charset="0"/>
              </a:rPr>
              <a:t>”</a:t>
            </a:r>
            <a:endParaRPr lang="en-US" sz="3600" b="1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57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/>
              <a:t>Type Checking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/>
              <a:t>Overridden methods say "I am not implemented"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Base class depends on its subtypes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LSP </a:t>
            </a:r>
            <a:r>
              <a:rPr lang="en-GB"/>
              <a:t>– Violations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6508">
            <a:off x="3046412" y="3778185"/>
            <a:ext cx="57150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3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/>
              <a:t>"</a:t>
            </a:r>
            <a:r>
              <a:rPr lang="en-GB" b="1">
                <a:solidFill>
                  <a:schemeClr val="bg1"/>
                </a:solidFill>
              </a:rPr>
              <a:t>Tell, Don't Ask</a:t>
            </a:r>
            <a:r>
              <a:rPr lang="en-GB"/>
              <a:t>"</a:t>
            </a:r>
          </a:p>
          <a:p>
            <a:r>
              <a:rPr lang="en-GB" dirty="0"/>
              <a:t>Refactoring in the </a:t>
            </a:r>
            <a:r>
              <a:rPr lang="en-GB" b="1" dirty="0" smtClean="0">
                <a:solidFill>
                  <a:schemeClr val="bg1"/>
                </a:solidFill>
              </a:rPr>
              <a:t>base </a:t>
            </a:r>
            <a:r>
              <a:rPr lang="en-GB" b="1" dirty="0">
                <a:solidFill>
                  <a:schemeClr val="bg1"/>
                </a:solidFill>
              </a:rPr>
              <a:t>class</a:t>
            </a:r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LSP – Solutions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2" y="2590800"/>
            <a:ext cx="6152526" cy="350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3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Interface Segregation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Clients Require Cohesive </a:t>
            </a:r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 descr="A circuit board&#10;&#10;Description generated with very high confidence">
            <a:extLst>
              <a:ext uri="{FF2B5EF4-FFF2-40B4-BE49-F238E27FC236}">
                <a16:creationId xmlns:a16="http://schemas.microsoft.com/office/drawing/2014/main" id="{06046AA8-0308-4724-A045-F83DCDEC1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72" y="914400"/>
            <a:ext cx="3611055" cy="34671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819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 – Interface Segregation Principle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0413" y="3810000"/>
            <a:ext cx="11804822" cy="2911476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Segregate interfaces</a:t>
            </a:r>
          </a:p>
          <a:p>
            <a:pPr lvl="1"/>
            <a:r>
              <a:rPr lang="en-US" dirty="0" smtClean="0"/>
              <a:t>Prefer </a:t>
            </a:r>
            <a:r>
              <a:rPr lang="en-US" b="1" dirty="0" smtClean="0">
                <a:solidFill>
                  <a:schemeClr val="bg1"/>
                </a:solidFill>
              </a:rPr>
              <a:t>small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bg1"/>
                </a:solidFill>
              </a:rPr>
              <a:t>cohesive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interfaces</a:t>
            </a:r>
          </a:p>
          <a:p>
            <a:pPr lvl="1"/>
            <a:r>
              <a:rPr lang="en-US" dirty="0" smtClean="0"/>
              <a:t>Divide "</a:t>
            </a:r>
            <a:r>
              <a:rPr lang="en-US" b="1" dirty="0" smtClean="0">
                <a:solidFill>
                  <a:schemeClr val="bg1"/>
                </a:solidFill>
              </a:rPr>
              <a:t>fat</a:t>
            </a:r>
            <a:r>
              <a:rPr lang="en-US" dirty="0" smtClean="0"/>
              <a:t>" interfaces into "</a:t>
            </a:r>
            <a:r>
              <a:rPr lang="en-US" b="1" dirty="0" smtClean="0">
                <a:solidFill>
                  <a:schemeClr val="bg1"/>
                </a:solidFill>
              </a:rPr>
              <a:t>role</a:t>
            </a:r>
            <a:r>
              <a:rPr lang="en-US" dirty="0" smtClean="0"/>
              <a:t>" interfaces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0564" y="1440763"/>
            <a:ext cx="10777848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i="1" noProof="1">
                <a:latin typeface="Consolas" pitchFamily="49" charset="0"/>
                <a:cs typeface="Consolas" pitchFamily="49" charset="0"/>
              </a:rPr>
              <a:t>"Clients should not be forced to depend on methods they do not use."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latin typeface="Consolas" pitchFamily="49" charset="0"/>
                <a:cs typeface="Consolas" pitchFamily="49" charset="0"/>
              </a:rPr>
              <a:t>       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latin typeface="Consolas" pitchFamily="49" charset="0"/>
                <a:cs typeface="Consolas" pitchFamily="49" charset="0"/>
              </a:rPr>
              <a:t>       Agile Principles, Patterns, and Practices in C#</a:t>
            </a:r>
          </a:p>
        </p:txBody>
      </p:sp>
    </p:spTree>
    <p:extLst>
      <p:ext uri="{BB962C8B-B14F-4D97-AF65-F5344CB8AC3E}">
        <p14:creationId xmlns:p14="http://schemas.microsoft.com/office/powerpoint/2010/main" val="183049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Interfaces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Classes whose </a:t>
            </a:r>
            <a:r>
              <a:rPr lang="en-GB" smtClean="0">
                <a:solidFill>
                  <a:schemeClr val="tx2">
                    <a:lumMod val="75000"/>
                  </a:schemeClr>
                </a:solidFill>
              </a:rPr>
              <a:t>interfaces</a:t>
            </a:r>
            <a:r>
              <a:rPr lang="en-GB" smtClean="0"/>
              <a:t> are </a:t>
            </a:r>
            <a:r>
              <a:rPr lang="en-GB" smtClean="0">
                <a:solidFill>
                  <a:schemeClr val="tx2">
                    <a:lumMod val="75000"/>
                  </a:schemeClr>
                </a:solidFill>
              </a:rPr>
              <a:t>not cohesive</a:t>
            </a:r>
            <a:r>
              <a:rPr lang="en-GB" smtClean="0"/>
              <a:t> have "fat" interfaces</a:t>
            </a:r>
            <a:endParaRPr lang="en-GB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4116" y="1804430"/>
            <a:ext cx="1084049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GB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Worker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void work();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void sleep();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64116" y="3799344"/>
            <a:ext cx="10840496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GB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Robot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implements </a:t>
            </a:r>
            <a:r>
              <a:rPr lang="en-GB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Worker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void work() {}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void sleep()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new UnsupportedOperationException();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6475412" y="2261901"/>
            <a:ext cx="2590800" cy="967852"/>
          </a:xfrm>
          <a:prstGeom prst="wedgeRoundRectCallout">
            <a:avLst>
              <a:gd name="adj1" fmla="val -65951"/>
              <a:gd name="adj2" fmla="val 2287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Class </a:t>
            </a:r>
            <a:r>
              <a:rPr lang="en-US" sz="2400" b="1" dirty="0">
                <a:solidFill>
                  <a:schemeClr val="bg1"/>
                </a:solidFill>
              </a:rPr>
              <a:t>Employee</a:t>
            </a:r>
            <a:r>
              <a:rPr lang="en-US" sz="2400" b="1" dirty="0">
                <a:solidFill>
                  <a:schemeClr val="bg2"/>
                </a:solidFill>
              </a:rPr>
              <a:t> is OK</a:t>
            </a:r>
            <a:endParaRPr lang="bg-BG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31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Having "</a:t>
            </a:r>
            <a:r>
              <a:rPr lang="en-US" b="1" dirty="0">
                <a:solidFill>
                  <a:schemeClr val="bg1"/>
                </a:solidFill>
              </a:rPr>
              <a:t>fat</a:t>
            </a:r>
            <a:r>
              <a:rPr lang="en-US" dirty="0"/>
              <a:t>" interfaces:</a:t>
            </a:r>
          </a:p>
          <a:p>
            <a:pPr lvl="1"/>
            <a:r>
              <a:rPr lang="en-US" dirty="0"/>
              <a:t>Classes have methods they do not use</a:t>
            </a:r>
          </a:p>
          <a:p>
            <a:pPr lvl="1"/>
            <a:r>
              <a:rPr lang="en-US" dirty="0"/>
              <a:t>Increased </a:t>
            </a:r>
            <a:r>
              <a:rPr lang="en-US" b="1" dirty="0">
                <a:solidFill>
                  <a:schemeClr val="bg1"/>
                </a:solidFill>
              </a:rPr>
              <a:t>coupling</a:t>
            </a:r>
          </a:p>
          <a:p>
            <a:pPr lvl="1"/>
            <a:r>
              <a:rPr lang="en-US" dirty="0"/>
              <a:t>Reduced flexibility</a:t>
            </a:r>
          </a:p>
          <a:p>
            <a:pPr lvl="1"/>
            <a:r>
              <a:rPr lang="en-US" dirty="0"/>
              <a:t>Reduced maintainability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"Fat" Interfaces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85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Solutions to broken ISP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Small</a:t>
            </a:r>
            <a:r>
              <a:rPr lang="en-US" dirty="0"/>
              <a:t>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Cohesive</a:t>
            </a:r>
            <a:r>
              <a:rPr lang="en-US" dirty="0"/>
              <a:t>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Let the </a:t>
            </a:r>
            <a:r>
              <a:rPr lang="en-US" b="1" dirty="0">
                <a:solidFill>
                  <a:schemeClr val="bg1"/>
                </a:solidFill>
              </a:rPr>
              <a:t>client define interfaces</a:t>
            </a:r>
            <a:r>
              <a:rPr lang="en-US" dirty="0">
                <a:solidFill>
                  <a:schemeClr val="bg1"/>
                </a:solidFill>
              </a:rPr>
              <a:t> –</a:t>
            </a:r>
            <a:r>
              <a:rPr lang="en-US" b="1" dirty="0">
                <a:solidFill>
                  <a:schemeClr val="bg1"/>
                </a:solidFill>
              </a:rPr>
              <a:t> "role"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interfaces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ISP?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Cohesive Interfaces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Small and Cohesive "</a:t>
            </a:r>
            <a:r>
              <a:rPr lang="en-GB" b="1" dirty="0" smtClean="0">
                <a:solidFill>
                  <a:schemeClr val="bg1"/>
                </a:solidFill>
              </a:rPr>
              <a:t>Role</a:t>
            </a:r>
            <a:r>
              <a:rPr lang="en-GB" dirty="0" smtClean="0"/>
              <a:t>" Interfaces</a:t>
            </a:r>
            <a:endParaRPr lang="en-GB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4116" y="2209800"/>
            <a:ext cx="527789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GB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Worker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void work();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64116" y="3812739"/>
            <a:ext cx="1084049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GB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Robot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implements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Worker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void work()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// Do some work…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70612" y="2209800"/>
            <a:ext cx="5334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GB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Sleeper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void sleep();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3862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Dependency Inversion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Flip </a:t>
            </a:r>
            <a:r>
              <a:rPr lang="en-US" dirty="0" smtClean="0"/>
              <a:t>Dependencies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5A38B9-0C1C-4D29-AD60-888C2B77C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98" y="1577469"/>
            <a:ext cx="1960203" cy="221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2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u="sng" dirty="0">
                <a:solidFill>
                  <a:schemeClr val="bg1"/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9600" b="1" dirty="0"/>
              <a:t>#java-fund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96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88815" y="5616414"/>
            <a:ext cx="11804822" cy="762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dirty="0" smtClean="0"/>
              <a:t>Goal: </a:t>
            </a:r>
            <a:r>
              <a:rPr lang="en-US" b="1" dirty="0" smtClean="0">
                <a:solidFill>
                  <a:schemeClr val="bg1"/>
                </a:solidFill>
              </a:rPr>
              <a:t>decoupling between modules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through abstractions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48966" y="1273014"/>
            <a:ext cx="10777848" cy="38841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i="1" noProof="1">
                <a:latin typeface="Consolas" pitchFamily="49" charset="0"/>
                <a:cs typeface="Consolas" pitchFamily="49" charset="0"/>
              </a:rPr>
              <a:t>"</a:t>
            </a:r>
            <a:r>
              <a:rPr lang="en-GB" sz="28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Dependency Inversion Principle </a:t>
            </a:r>
            <a:r>
              <a:rPr lang="en-GB" sz="2800" b="1" i="1" noProof="1">
                <a:latin typeface="Consolas" pitchFamily="49" charset="0"/>
                <a:cs typeface="Consolas" pitchFamily="49" charset="0"/>
              </a:rPr>
              <a:t>says that high-level modules should not depend on low-level modules. Both should depend on </a:t>
            </a:r>
            <a:r>
              <a:rPr lang="en-GB" sz="28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abstractions</a:t>
            </a:r>
            <a:r>
              <a:rPr lang="en-GB" sz="2800" b="1" i="1" noProof="1">
                <a:latin typeface="Consolas" pitchFamily="49" charset="0"/>
                <a:cs typeface="Consolas" pitchFamily="49" charset="0"/>
              </a:rPr>
              <a:t>."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i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i="1" noProof="1">
                <a:latin typeface="Consolas" pitchFamily="49" charset="0"/>
                <a:cs typeface="Consolas" pitchFamily="49" charset="0"/>
              </a:rPr>
              <a:t>"Abstractions should not depend on details. Details should </a:t>
            </a:r>
            <a:r>
              <a:rPr lang="en-GB" sz="28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depend</a:t>
            </a:r>
            <a:r>
              <a:rPr lang="en-GB" sz="2800" b="1" i="1" noProof="1">
                <a:latin typeface="Consolas" pitchFamily="49" charset="0"/>
                <a:cs typeface="Consolas" pitchFamily="49" charset="0"/>
              </a:rPr>
              <a:t> on </a:t>
            </a:r>
            <a:r>
              <a:rPr lang="en-GB" sz="28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abstractions</a:t>
            </a:r>
            <a:r>
              <a:rPr lang="en-GB" sz="2800" b="1" i="1" noProof="1">
                <a:latin typeface="Consolas" pitchFamily="49" charset="0"/>
                <a:cs typeface="Consolas" pitchFamily="49" charset="0"/>
              </a:rPr>
              <a:t>."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latin typeface="Consolas" pitchFamily="49" charset="0"/>
                <a:cs typeface="Consolas" pitchFamily="49" charset="0"/>
              </a:rPr>
              <a:t>       </a:t>
            </a:r>
            <a:r>
              <a:rPr lang="en-GB" sz="2800" b="1" noProof="1">
                <a:latin typeface="Consolas" pitchFamily="49" charset="0"/>
                <a:cs typeface="Consolas" pitchFamily="49" charset="0"/>
              </a:rPr>
              <a:t>Agile Principles, Patterns, and Practices in C#</a:t>
            </a:r>
          </a:p>
        </p:txBody>
      </p:sp>
    </p:spTree>
    <p:extLst>
      <p:ext uri="{BB962C8B-B14F-4D97-AF65-F5344CB8AC3E}">
        <p14:creationId xmlns:p14="http://schemas.microsoft.com/office/powerpoint/2010/main" val="233384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196125"/>
            <a:ext cx="12114211" cy="5201066"/>
          </a:xfrm>
        </p:spPr>
        <p:txBody>
          <a:bodyPr/>
          <a:lstStyle/>
          <a:p>
            <a:r>
              <a:rPr lang="en-US" dirty="0"/>
              <a:t>What happens when modules </a:t>
            </a:r>
            <a:r>
              <a:rPr lang="en-US" b="1" dirty="0">
                <a:solidFill>
                  <a:schemeClr val="bg1"/>
                </a:solidFill>
              </a:rPr>
              <a:t>depend directly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on </a:t>
            </a:r>
            <a:r>
              <a:rPr lang="en-US" b="1" dirty="0">
                <a:solidFill>
                  <a:schemeClr val="bg1"/>
                </a:solidFill>
              </a:rPr>
              <a:t>other modules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 and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2" descr="http://zeroturnaround.com/wp-content/uploads/2013/11/ComponentDependencies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2" y="2209800"/>
            <a:ext cx="5791200" cy="3930552"/>
          </a:xfrm>
          <a:prstGeom prst="roundRect">
            <a:avLst>
              <a:gd name="adj" fmla="val 295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5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The goal is to </a:t>
            </a:r>
            <a:r>
              <a:rPr lang="en-GB" b="1">
                <a:solidFill>
                  <a:schemeClr val="bg1"/>
                </a:solidFill>
              </a:rPr>
              <a:t>depend on abstractions</a:t>
            </a:r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 and Coupling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6" descr="http://imagine.kicbak.com/blog/wp-content/uploads/2011/12/ModuleDependencyCh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738" y="2057400"/>
            <a:ext cx="5895349" cy="4177955"/>
          </a:xfrm>
          <a:prstGeom prst="roundRect">
            <a:avLst>
              <a:gd name="adj" fmla="val 293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8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Button </a:t>
            </a:r>
            <a:r>
              <a:rPr lang="en-US" dirty="0">
                <a:sym typeface="Wingdings" panose="05000000000000000000" pitchFamily="2" charset="2"/>
              </a:rPr>
              <a:t> Lamp Example –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Robert Martin</a:t>
            </a:r>
          </a:p>
          <a:p>
            <a:pPr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Button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depends on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Lamp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22412" y="3263574"/>
            <a:ext cx="9101973" cy="1994226"/>
            <a:chOff x="1483751" y="3581400"/>
            <a:chExt cx="9057785" cy="1994226"/>
          </a:xfrm>
        </p:grpSpPr>
        <p:sp>
          <p:nvSpPr>
            <p:cNvPr id="6" name="Rectangle: Rounded Corners 7"/>
            <p:cNvSpPr/>
            <p:nvPr/>
          </p:nvSpPr>
          <p:spPr>
            <a:xfrm>
              <a:off x="1483751" y="3810000"/>
              <a:ext cx="3733800" cy="1537026"/>
            </a:xfrm>
            <a:prstGeom prst="roundRect">
              <a:avLst>
                <a:gd name="adj" fmla="val 6965"/>
              </a:avLst>
            </a:prstGeom>
            <a:solidFill>
              <a:schemeClr val="accent6">
                <a:alpha val="30000"/>
              </a:schemeClr>
            </a:solidFill>
            <a:ln w="508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Button</a:t>
              </a:r>
            </a:p>
            <a:p>
              <a:pPr algn="ctr"/>
              <a:endParaRPr lang="en-GB" sz="2800" dirty="0">
                <a:solidFill>
                  <a:schemeClr val="tx1"/>
                </a:solidFill>
              </a:endParaRP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poll()</a:t>
              </a:r>
            </a:p>
          </p:txBody>
        </p:sp>
        <p:sp>
          <p:nvSpPr>
            <p:cNvPr id="7" name="Rectangle: Rounded Corners 8"/>
            <p:cNvSpPr/>
            <p:nvPr/>
          </p:nvSpPr>
          <p:spPr>
            <a:xfrm>
              <a:off x="6807736" y="3581400"/>
              <a:ext cx="3733800" cy="1994226"/>
            </a:xfrm>
            <a:prstGeom prst="roundRect">
              <a:avLst>
                <a:gd name="adj" fmla="val 6965"/>
              </a:avLst>
            </a:prstGeom>
            <a:solidFill>
              <a:schemeClr val="accent6">
                <a:alpha val="30000"/>
              </a:schemeClr>
            </a:solidFill>
            <a:ln w="508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Lamp</a:t>
              </a:r>
            </a:p>
            <a:p>
              <a:pPr algn="ctr"/>
              <a:endParaRPr lang="en-GB" sz="2800" dirty="0">
                <a:solidFill>
                  <a:schemeClr val="tx1"/>
                </a:solidFill>
              </a:endParaRP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turnOn()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turnOff()</a:t>
              </a:r>
            </a:p>
          </p:txBody>
        </p:sp>
        <p:cxnSp>
          <p:nvCxnSpPr>
            <p:cNvPr id="8" name="Straight Arrow Connector 7"/>
            <p:cNvCxnSpPr>
              <a:cxnSpLocks/>
              <a:stCxn id="6" idx="3"/>
              <a:endCxn id="7" idx="1"/>
            </p:cNvCxnSpPr>
            <p:nvPr/>
          </p:nvCxnSpPr>
          <p:spPr>
            <a:xfrm>
              <a:off x="5217551" y="4578513"/>
              <a:ext cx="1590185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79412" y="2878182"/>
            <a:ext cx="2825612" cy="456561"/>
          </a:xfrm>
          <a:prstGeom prst="wedgeRoundRectCallout">
            <a:avLst>
              <a:gd name="adj1" fmla="val 56153"/>
              <a:gd name="adj2" fmla="val 4911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High-level / Client</a:t>
            </a:r>
            <a:endParaRPr lang="bg-BG" sz="2400" b="1" dirty="0">
              <a:solidFill>
                <a:schemeClr val="bg2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913812" y="5418776"/>
            <a:ext cx="2825612" cy="456561"/>
          </a:xfrm>
          <a:prstGeom prst="wedgeRoundRectCallout">
            <a:avLst>
              <a:gd name="adj1" fmla="val -56648"/>
              <a:gd name="adj2" fmla="val -5198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Low-level / Server</a:t>
            </a:r>
            <a:endParaRPr lang="bg-BG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58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mtClean="0"/>
              <a:t>Find the abstraction independent of details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123197" y="2286000"/>
            <a:ext cx="9709090" cy="3820968"/>
            <a:chOff x="1123197" y="2568005"/>
            <a:chExt cx="9709090" cy="3820968"/>
          </a:xfrm>
        </p:grpSpPr>
        <p:sp>
          <p:nvSpPr>
            <p:cNvPr id="27" name="Rectangle: Rounded Corners 7"/>
            <p:cNvSpPr/>
            <p:nvPr/>
          </p:nvSpPr>
          <p:spPr>
            <a:xfrm>
              <a:off x="1123197" y="2912754"/>
              <a:ext cx="3752015" cy="1619298"/>
            </a:xfrm>
            <a:prstGeom prst="roundRect">
              <a:avLst>
                <a:gd name="adj" fmla="val 6965"/>
              </a:avLst>
            </a:prstGeom>
            <a:solidFill>
              <a:schemeClr val="accent6">
                <a:alpha val="30000"/>
              </a:schemeClr>
            </a:solidFill>
            <a:ln w="508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Button</a:t>
              </a:r>
            </a:p>
            <a:p>
              <a:pPr algn="ctr"/>
              <a:endParaRPr lang="en-GB" sz="2800" dirty="0">
                <a:solidFill>
                  <a:schemeClr val="tx1"/>
                </a:solidFill>
              </a:endParaRP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poll()</a:t>
              </a:r>
            </a:p>
          </p:txBody>
        </p:sp>
        <p:sp>
          <p:nvSpPr>
            <p:cNvPr id="28" name="Rectangle: Rounded Corners 8"/>
            <p:cNvSpPr/>
            <p:nvPr/>
          </p:nvSpPr>
          <p:spPr>
            <a:xfrm>
              <a:off x="6856411" y="5586186"/>
              <a:ext cx="3752015" cy="802787"/>
            </a:xfrm>
            <a:prstGeom prst="roundRect">
              <a:avLst>
                <a:gd name="adj" fmla="val 6965"/>
              </a:avLst>
            </a:prstGeom>
            <a:solidFill>
              <a:schemeClr val="accent6">
                <a:alpha val="30000"/>
              </a:schemeClr>
            </a:solidFill>
            <a:ln w="508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Lamp</a:t>
              </a:r>
            </a:p>
          </p:txBody>
        </p:sp>
        <p:cxnSp>
          <p:nvCxnSpPr>
            <p:cNvPr id="29" name="Straight Arrow Connector 28"/>
            <p:cNvCxnSpPr>
              <a:cxnSpLocks/>
              <a:stCxn id="27" idx="3"/>
              <a:endCxn id="30" idx="1"/>
            </p:cNvCxnSpPr>
            <p:nvPr/>
          </p:nvCxnSpPr>
          <p:spPr>
            <a:xfrm>
              <a:off x="4875212" y="3722403"/>
              <a:ext cx="19812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10"/>
            <p:cNvSpPr/>
            <p:nvPr/>
          </p:nvSpPr>
          <p:spPr>
            <a:xfrm>
              <a:off x="6856412" y="2568005"/>
              <a:ext cx="3752015" cy="2308795"/>
            </a:xfrm>
            <a:prstGeom prst="roundRect">
              <a:avLst>
                <a:gd name="adj" fmla="val 6965"/>
              </a:avLst>
            </a:prstGeom>
            <a:solidFill>
              <a:schemeClr val="accent6">
                <a:alpha val="30000"/>
              </a:schemeClr>
            </a:solidFill>
            <a:ln w="508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SwitchableDevice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&lt;interface&gt;</a:t>
              </a:r>
            </a:p>
            <a:p>
              <a:pPr algn="ctr"/>
              <a:endParaRPr lang="en-GB" sz="2800" dirty="0">
                <a:solidFill>
                  <a:schemeClr val="tx1"/>
                </a:solidFill>
              </a:endParaRP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turnOn()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turnOff()</a:t>
              </a:r>
            </a:p>
          </p:txBody>
        </p:sp>
        <p:cxnSp>
          <p:nvCxnSpPr>
            <p:cNvPr id="31" name="Straight Arrow Connector 30"/>
            <p:cNvCxnSpPr>
              <a:cxnSpLocks/>
              <a:stCxn id="28" idx="0"/>
              <a:endCxn id="30" idx="2"/>
            </p:cNvCxnSpPr>
            <p:nvPr/>
          </p:nvCxnSpPr>
          <p:spPr>
            <a:xfrm flipV="1">
              <a:off x="8732419" y="4876800"/>
              <a:ext cx="1" cy="709386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8918109" y="4969883"/>
              <a:ext cx="19141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</a:rPr>
                <a:t>implements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448870" y="3215395"/>
              <a:ext cx="8338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</a:rPr>
                <a:t>uses</a:t>
              </a:r>
            </a:p>
          </p:txBody>
        </p:sp>
      </p:grpSp>
      <p:sp>
        <p:nvSpPr>
          <p:cNvPr id="34" name="AutoShape 6"/>
          <p:cNvSpPr>
            <a:spLocks noChangeArrowheads="1"/>
          </p:cNvSpPr>
          <p:nvPr/>
        </p:nvSpPr>
        <p:spPr bwMode="auto">
          <a:xfrm>
            <a:off x="455612" y="4525611"/>
            <a:ext cx="2370000" cy="960150"/>
          </a:xfrm>
          <a:prstGeom prst="wedgeRoundRectCallout">
            <a:avLst>
              <a:gd name="adj1" fmla="val 60468"/>
              <a:gd name="adj2" fmla="val -5007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Client defines interfaces</a:t>
            </a:r>
            <a:endParaRPr lang="bg-BG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28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0413" y="1981200"/>
            <a:ext cx="11804822" cy="4740276"/>
          </a:xfrm>
          <a:prstGeom prst="rect">
            <a:avLst/>
          </a:prstGeom>
        </p:spPr>
        <p:txBody>
          <a:bodyPr numCol="2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Framework</a:t>
            </a:r>
          </a:p>
          <a:p>
            <a:pPr lvl="1"/>
            <a:r>
              <a:rPr lang="en-US" dirty="0" smtClean="0"/>
              <a:t>Third party library</a:t>
            </a:r>
          </a:p>
          <a:p>
            <a:pPr lvl="1"/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File system</a:t>
            </a:r>
          </a:p>
          <a:p>
            <a:pPr lvl="1"/>
            <a:r>
              <a:rPr lang="en-US" dirty="0" smtClean="0"/>
              <a:t>Email</a:t>
            </a:r>
          </a:p>
          <a:p>
            <a:pPr lvl="1"/>
            <a:r>
              <a:rPr lang="en-US" dirty="0" smtClean="0"/>
              <a:t>Web service</a:t>
            </a:r>
          </a:p>
          <a:p>
            <a:pPr lvl="1"/>
            <a:r>
              <a:rPr lang="en-US" dirty="0" smtClean="0"/>
              <a:t>System resource (e.g. clock)</a:t>
            </a:r>
          </a:p>
          <a:p>
            <a:pPr lvl="1"/>
            <a:r>
              <a:rPr lang="en-US" dirty="0" smtClean="0"/>
              <a:t>Configuration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Static method</a:t>
            </a:r>
          </a:p>
          <a:p>
            <a:pPr lvl="1"/>
            <a:r>
              <a:rPr lang="en-US" dirty="0" smtClean="0"/>
              <a:t>Global function</a:t>
            </a:r>
          </a:p>
          <a:p>
            <a:pPr lvl="1"/>
            <a:r>
              <a:rPr lang="en-US" dirty="0" smtClean="0"/>
              <a:t>Random generator</a:t>
            </a:r>
          </a:p>
          <a:p>
            <a:pPr lvl="1"/>
            <a:r>
              <a:rPr lang="en-US" dirty="0" smtClean="0"/>
              <a:t>System.in / </a:t>
            </a:r>
            <a:r>
              <a:rPr lang="en-US" dirty="0" err="1" smtClean="0"/>
              <a:t>System.out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0413" y="1151121"/>
            <a:ext cx="11804822" cy="8300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dirty="0"/>
              <a:t>A </a:t>
            </a:r>
            <a:r>
              <a:rPr lang="en-US" dirty="0" smtClean="0">
                <a:solidFill>
                  <a:schemeClr val="bg1"/>
                </a:solidFill>
              </a:rPr>
              <a:t>dependency</a:t>
            </a:r>
            <a:r>
              <a:rPr lang="en-US" dirty="0" smtClean="0"/>
              <a:t> </a:t>
            </a:r>
            <a:r>
              <a:rPr lang="en-US" dirty="0"/>
              <a:t>is any external component / system: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01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2700" b="1" dirty="0">
                <a:solidFill>
                  <a:schemeClr val="bg1"/>
                </a:solidFill>
              </a:rPr>
              <a:t>Constructor injection</a:t>
            </a:r>
          </a:p>
          <a:p>
            <a:pPr lvl="1">
              <a:buClr>
                <a:schemeClr val="tx1"/>
              </a:buClr>
            </a:pPr>
            <a:r>
              <a:rPr lang="en-US" sz="2700" dirty="0"/>
              <a:t>Dependencies are passed through </a:t>
            </a:r>
            <a:r>
              <a:rPr lang="en-US" sz="2700" b="1" dirty="0">
                <a:solidFill>
                  <a:schemeClr val="bg1"/>
                </a:solidFill>
              </a:rPr>
              <a:t>constructors</a:t>
            </a:r>
          </a:p>
          <a:p>
            <a:pPr lvl="2">
              <a:buClr>
                <a:schemeClr val="tx1"/>
              </a:buClr>
            </a:pPr>
            <a:r>
              <a:rPr lang="en-US" sz="2700" b="1" dirty="0">
                <a:solidFill>
                  <a:schemeClr val="bg1"/>
                </a:solidFill>
              </a:rPr>
              <a:t>Pros</a:t>
            </a:r>
          </a:p>
          <a:p>
            <a:pPr lvl="3">
              <a:buClr>
                <a:schemeClr val="tx1"/>
              </a:buClr>
            </a:pPr>
            <a:r>
              <a:rPr lang="en-US" sz="2700" dirty="0"/>
              <a:t>Classes </a:t>
            </a:r>
            <a:r>
              <a:rPr lang="en-US" sz="2700" b="1" dirty="0">
                <a:solidFill>
                  <a:schemeClr val="bg1"/>
                </a:solidFill>
              </a:rPr>
              <a:t>self</a:t>
            </a:r>
            <a:r>
              <a:rPr lang="bg-BG" sz="2700" b="1" dirty="0">
                <a:solidFill>
                  <a:schemeClr val="bg1"/>
                </a:solidFill>
              </a:rPr>
              <a:t>-</a:t>
            </a:r>
            <a:r>
              <a:rPr lang="en-US" sz="2700" b="1" dirty="0">
                <a:solidFill>
                  <a:schemeClr val="bg1"/>
                </a:solidFill>
              </a:rPr>
              <a:t>documenting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/>
              <a:t>requirements</a:t>
            </a:r>
          </a:p>
          <a:p>
            <a:pPr lvl="3">
              <a:buClr>
                <a:schemeClr val="tx1"/>
              </a:buClr>
            </a:pPr>
            <a:r>
              <a:rPr lang="en-US" sz="2700" dirty="0"/>
              <a:t>Works well without container</a:t>
            </a:r>
          </a:p>
          <a:p>
            <a:pPr lvl="3">
              <a:buClr>
                <a:schemeClr val="tx1"/>
              </a:buClr>
            </a:pPr>
            <a:r>
              <a:rPr lang="en-US" sz="2700" dirty="0"/>
              <a:t>Always </a:t>
            </a:r>
            <a:r>
              <a:rPr lang="en-US" sz="2700" b="1" dirty="0">
                <a:solidFill>
                  <a:schemeClr val="bg1"/>
                </a:solidFill>
              </a:rPr>
              <a:t>valid state</a:t>
            </a:r>
          </a:p>
          <a:p>
            <a:pPr lvl="2">
              <a:buClr>
                <a:schemeClr val="tx1"/>
              </a:buClr>
            </a:pPr>
            <a:r>
              <a:rPr lang="en-US" sz="2700" b="1" dirty="0">
                <a:solidFill>
                  <a:schemeClr val="bg1"/>
                </a:solidFill>
              </a:rPr>
              <a:t>Cons</a:t>
            </a:r>
          </a:p>
          <a:p>
            <a:pPr lvl="3">
              <a:buClr>
                <a:schemeClr val="tx1"/>
              </a:buClr>
            </a:pPr>
            <a:r>
              <a:rPr lang="en-US" sz="2700" dirty="0"/>
              <a:t>Many parameters</a:t>
            </a:r>
          </a:p>
          <a:p>
            <a:pPr lvl="3">
              <a:buClr>
                <a:schemeClr val="tx1"/>
              </a:buClr>
            </a:pPr>
            <a:r>
              <a:rPr lang="en-US" sz="2700" dirty="0"/>
              <a:t>Some methods may not need </a:t>
            </a:r>
            <a:r>
              <a:rPr lang="en-US" sz="2700" dirty="0" smtClean="0"/>
              <a:t>everything</a:t>
            </a:r>
            <a:endParaRPr lang="en-US" sz="27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DIP?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962400"/>
            <a:ext cx="1664132" cy="166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31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Injection –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116818"/>
            <a:ext cx="10777848" cy="55892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public class Copy {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private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Reader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 reader;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private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Writer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 writer</a:t>
            </a:r>
            <a:r>
              <a:rPr lang="en-US" sz="2800" b="1" noProof="1" smtClean="0"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Copy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(Reader reader, Writer writer) {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.reader = reader;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.writer = writer;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public void copyAll() {}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93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Setter Injection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Dependencies are passed through </a:t>
            </a:r>
            <a:r>
              <a:rPr lang="en-US" b="1" dirty="0">
                <a:solidFill>
                  <a:schemeClr val="bg1"/>
                </a:solidFill>
              </a:rPr>
              <a:t>setters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Pros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Can be changed anytime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Very </a:t>
            </a:r>
            <a:r>
              <a:rPr lang="en-US" b="1" dirty="0">
                <a:solidFill>
                  <a:schemeClr val="bg1"/>
                </a:solidFill>
              </a:rPr>
              <a:t>flexible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Cons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Possible </a:t>
            </a:r>
            <a:r>
              <a:rPr lang="en-US" b="1" dirty="0">
                <a:solidFill>
                  <a:schemeClr val="bg1"/>
                </a:solidFill>
              </a:rPr>
              <a:t>invalid state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the object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Less intuitive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DIP?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1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Setter Injection –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8564" y="1506194"/>
            <a:ext cx="10563648" cy="43334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public class Copy {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private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Reader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 reader; 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private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Writer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 writer</a:t>
            </a:r>
            <a:r>
              <a:rPr lang="en-US" sz="2800" b="1" noProof="1" smtClean="0"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void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setReader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(Reader reader) {}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void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setWriter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(Writer writer) </a:t>
            </a:r>
            <a:r>
              <a:rPr lang="en-US" sz="2800" b="1" noProof="1" smtClean="0">
                <a:latin typeface="Consolas" pitchFamily="49" charset="0"/>
                <a:cs typeface="Consolas" pitchFamily="49" charset="0"/>
              </a:rPr>
              <a:t>{}</a:t>
            </a:r>
            <a:endParaRPr lang="en-US" sz="28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void copyAll() {}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729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sz="1800" dirty="0" smtClean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–</a:t>
            </a:r>
            <a:r>
              <a:rPr lang="en-US" dirty="0" smtClean="0"/>
              <a:t> </a:t>
            </a:r>
            <a:r>
              <a:rPr lang="en-US" b="1" dirty="0">
                <a:hlinkClick r:id="rId2" tooltip="Single responsibility principle"/>
              </a:rPr>
              <a:t>Single responsibility principle</a:t>
            </a:r>
            <a:r>
              <a:rPr lang="en-US" dirty="0" smtClean="0"/>
              <a:t> – class should                            only have one responsibility</a:t>
            </a:r>
          </a:p>
          <a:p>
            <a:pPr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O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hlinkClick r:id="rId3" tooltip="Open–closed principle"/>
              </a:rPr>
              <a:t>Open–closed principle</a:t>
            </a:r>
            <a:r>
              <a:rPr lang="en-US" dirty="0" smtClean="0"/>
              <a:t> – </a:t>
            </a:r>
            <a:r>
              <a:rPr lang="en-US" dirty="0"/>
              <a:t>open for extension, </a:t>
            </a:r>
            <a:r>
              <a:rPr lang="en-US" dirty="0" smtClean="0"/>
              <a:t>                          but </a:t>
            </a:r>
            <a:r>
              <a:rPr lang="en-US" dirty="0"/>
              <a:t>closed for </a:t>
            </a:r>
            <a:r>
              <a:rPr lang="en-US" dirty="0" smtClean="0"/>
              <a:t>modification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hlinkClick r:id="rId4" tooltip="Liskov substitution principle"/>
              </a:rPr>
              <a:t>Liskov substitution </a:t>
            </a:r>
            <a:r>
              <a:rPr lang="en-US" b="1" dirty="0" smtClean="0">
                <a:hlinkClick r:id="rId4" tooltip="Liskov substitution principle"/>
              </a:rPr>
              <a:t>principle</a:t>
            </a:r>
            <a:r>
              <a:rPr lang="en-US" b="1" dirty="0" smtClean="0"/>
              <a:t> </a:t>
            </a:r>
            <a:r>
              <a:rPr lang="en-US" dirty="0" smtClean="0"/>
              <a:t>– objects </a:t>
            </a:r>
            <a:r>
              <a:rPr lang="en-US" dirty="0"/>
              <a:t>should </a:t>
            </a:r>
            <a:r>
              <a:rPr lang="en-US" dirty="0" smtClean="0"/>
              <a:t>                         be </a:t>
            </a:r>
            <a:r>
              <a:rPr lang="en-US" dirty="0"/>
              <a:t>replaceable </a:t>
            </a:r>
            <a:r>
              <a:rPr lang="en-US" dirty="0" smtClean="0"/>
              <a:t>with </a:t>
            </a:r>
            <a:r>
              <a:rPr lang="en-US" dirty="0"/>
              <a:t>instances of their subtypes </a:t>
            </a:r>
            <a:r>
              <a:rPr lang="en-US" dirty="0" smtClean="0"/>
              <a:t>                           without </a:t>
            </a:r>
            <a:r>
              <a:rPr lang="en-US" dirty="0"/>
              <a:t>altering the </a:t>
            </a:r>
            <a:r>
              <a:rPr lang="en-US" dirty="0" smtClean="0"/>
              <a:t>correctness </a:t>
            </a:r>
            <a:r>
              <a:rPr lang="en-US" dirty="0"/>
              <a:t>of that program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S.O.L.I.D.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8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DIP?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numCol="1"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Parameter injection</a:t>
            </a:r>
          </a:p>
          <a:p>
            <a:pPr lvl="1">
              <a:buClr>
                <a:schemeClr val="tx1"/>
              </a:buClr>
            </a:pPr>
            <a:r>
              <a:rPr lang="en-US" dirty="0" smtClean="0"/>
              <a:t>Dependencies are passed through </a:t>
            </a:r>
            <a:r>
              <a:rPr lang="en-US" b="1" dirty="0" smtClean="0">
                <a:solidFill>
                  <a:schemeClr val="bg1"/>
                </a:solidFill>
              </a:rPr>
              <a:t>method parameters</a:t>
            </a:r>
          </a:p>
          <a:p>
            <a:pPr lvl="1"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Pros</a:t>
            </a:r>
          </a:p>
          <a:p>
            <a:pPr lvl="2">
              <a:buClr>
                <a:schemeClr val="tx1"/>
              </a:buClr>
            </a:pPr>
            <a:r>
              <a:rPr lang="en-US" dirty="0" smtClean="0"/>
              <a:t>No change in rest of the class</a:t>
            </a:r>
          </a:p>
          <a:p>
            <a:pPr lvl="2">
              <a:buClr>
                <a:schemeClr val="tx1"/>
              </a:buClr>
            </a:pPr>
            <a:r>
              <a:rPr lang="en-US" dirty="0" smtClean="0"/>
              <a:t>Very flexible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0745" y="4757055"/>
            <a:ext cx="10563648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public class Copy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copyAll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(Reader reader, Writer writer) {}    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22340" y="2514600"/>
            <a:ext cx="5787072" cy="1979053"/>
          </a:xfrm>
          <a:prstGeom prst="rect">
            <a:avLst/>
          </a:prstGeom>
        </p:spPr>
        <p:txBody>
          <a:bodyPr vert="horz" lIns="108000" tIns="36000" rIns="108000" bIns="36000" numCol="1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Cons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Many parameters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Breaks the method signature</a:t>
            </a:r>
          </a:p>
        </p:txBody>
      </p:sp>
    </p:spTree>
    <p:extLst>
      <p:ext uri="{BB962C8B-B14F-4D97-AF65-F5344CB8AC3E}">
        <p14:creationId xmlns:p14="http://schemas.microsoft.com/office/powerpoint/2010/main" val="211468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numCol="1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Traditional programming</a:t>
            </a:r>
          </a:p>
          <a:p>
            <a:pPr lvl="1"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High-level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modules use </a:t>
            </a:r>
            <a:r>
              <a:rPr lang="en-US" b="1" dirty="0" smtClean="0">
                <a:solidFill>
                  <a:schemeClr val="bg1"/>
                </a:solidFill>
              </a:rPr>
              <a:t>low-level</a:t>
            </a:r>
            <a:r>
              <a:rPr lang="en-US" dirty="0" smtClean="0"/>
              <a:t> modules</a:t>
            </a:r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522412" y="2971800"/>
            <a:ext cx="9086400" cy="3200400"/>
            <a:chOff x="836612" y="2720405"/>
            <a:chExt cx="9086400" cy="3200400"/>
          </a:xfrm>
        </p:grpSpPr>
        <p:sp>
          <p:nvSpPr>
            <p:cNvPr id="12" name="Rectangle: Rounded Corners 7"/>
            <p:cNvSpPr/>
            <p:nvPr/>
          </p:nvSpPr>
          <p:spPr>
            <a:xfrm>
              <a:off x="836612" y="2720405"/>
              <a:ext cx="3600000" cy="668647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UI Layer</a:t>
              </a:r>
            </a:p>
          </p:txBody>
        </p:sp>
        <p:sp>
          <p:nvSpPr>
            <p:cNvPr id="13" name="Rectangle: Rounded Corners 8"/>
            <p:cNvSpPr/>
            <p:nvPr/>
          </p:nvSpPr>
          <p:spPr>
            <a:xfrm>
              <a:off x="6323012" y="5252158"/>
              <a:ext cx="3600000" cy="668647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Data</a:t>
              </a:r>
              <a:r>
                <a:rPr lang="bg-BG" sz="2800" dirty="0"/>
                <a:t> </a:t>
              </a:r>
              <a:r>
                <a:rPr lang="en-GB" sz="2800" dirty="0"/>
                <a:t>Access Layer</a:t>
              </a:r>
            </a:p>
          </p:txBody>
        </p:sp>
        <p:sp>
          <p:nvSpPr>
            <p:cNvPr id="14" name="Rectangle: Rounded Corners 10"/>
            <p:cNvSpPr/>
            <p:nvPr/>
          </p:nvSpPr>
          <p:spPr>
            <a:xfrm>
              <a:off x="3561212" y="3959580"/>
              <a:ext cx="3600000" cy="668647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Business Layer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22412" y="2971800"/>
            <a:ext cx="9086400" cy="3200400"/>
            <a:chOff x="836612" y="2720405"/>
            <a:chExt cx="9086400" cy="3200400"/>
          </a:xfrm>
          <a:solidFill>
            <a:schemeClr val="accent6"/>
          </a:solidFill>
        </p:grpSpPr>
        <p:sp>
          <p:nvSpPr>
            <p:cNvPr id="16" name="Rectangle: Rounded Corners 7"/>
            <p:cNvSpPr/>
            <p:nvPr/>
          </p:nvSpPr>
          <p:spPr>
            <a:xfrm>
              <a:off x="836612" y="2720405"/>
              <a:ext cx="3600000" cy="668647"/>
            </a:xfrm>
            <a:prstGeom prst="roundRect">
              <a:avLst>
                <a:gd name="adj" fmla="val 6965"/>
              </a:avLst>
            </a:prstGeom>
            <a:grpFill/>
            <a:ln w="508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UI Layer</a:t>
              </a:r>
            </a:p>
          </p:txBody>
        </p:sp>
        <p:sp>
          <p:nvSpPr>
            <p:cNvPr id="17" name="Rectangle: Rounded Corners 8"/>
            <p:cNvSpPr/>
            <p:nvPr/>
          </p:nvSpPr>
          <p:spPr>
            <a:xfrm>
              <a:off x="6323012" y="5252158"/>
              <a:ext cx="3600000" cy="668647"/>
            </a:xfrm>
            <a:prstGeom prst="roundRect">
              <a:avLst>
                <a:gd name="adj" fmla="val 6965"/>
              </a:avLst>
            </a:prstGeom>
            <a:grpFill/>
            <a:ln w="508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Data</a:t>
              </a:r>
              <a:r>
                <a:rPr lang="bg-BG" sz="2800" dirty="0">
                  <a:solidFill>
                    <a:schemeClr val="tx1"/>
                  </a:solidFill>
                </a:rPr>
                <a:t> </a:t>
              </a:r>
              <a:r>
                <a:rPr lang="en-GB" sz="2800" dirty="0">
                  <a:solidFill>
                    <a:schemeClr val="tx1"/>
                  </a:solidFill>
                </a:rPr>
                <a:t>Access Layer</a:t>
              </a:r>
            </a:p>
          </p:txBody>
        </p:sp>
        <p:sp>
          <p:nvSpPr>
            <p:cNvPr id="18" name="Rectangle: Rounded Corners 10"/>
            <p:cNvSpPr/>
            <p:nvPr/>
          </p:nvSpPr>
          <p:spPr>
            <a:xfrm>
              <a:off x="3561212" y="3959580"/>
              <a:ext cx="3600000" cy="668647"/>
            </a:xfrm>
            <a:prstGeom prst="roundRect">
              <a:avLst>
                <a:gd name="adj" fmla="val 6965"/>
              </a:avLst>
            </a:prstGeom>
            <a:grpFill/>
            <a:ln w="508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Business Layer</a:t>
              </a:r>
            </a:p>
          </p:txBody>
        </p:sp>
      </p:grpSp>
      <p:cxnSp>
        <p:nvCxnSpPr>
          <p:cNvPr id="19" name="Connector: Elbow 21"/>
          <p:cNvCxnSpPr>
            <a:cxnSpLocks/>
            <a:stCxn id="16" idx="3"/>
            <a:endCxn id="18" idx="0"/>
          </p:cNvCxnSpPr>
          <p:nvPr/>
        </p:nvCxnSpPr>
        <p:spPr>
          <a:xfrm>
            <a:off x="5122412" y="3306124"/>
            <a:ext cx="924600" cy="90485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26"/>
          <p:cNvCxnSpPr>
            <a:cxnSpLocks/>
            <a:stCxn id="18" idx="3"/>
            <a:endCxn id="17" idx="0"/>
          </p:cNvCxnSpPr>
          <p:nvPr/>
        </p:nvCxnSpPr>
        <p:spPr>
          <a:xfrm>
            <a:off x="7847012" y="4545299"/>
            <a:ext cx="961800" cy="95825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0284" y="3925112"/>
            <a:ext cx="112632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0284" y="5181600"/>
            <a:ext cx="112632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28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Dependency Inversion Layering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High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low-level</a:t>
            </a:r>
            <a:r>
              <a:rPr lang="en-US" dirty="0"/>
              <a:t> modules </a:t>
            </a:r>
            <a:r>
              <a:rPr lang="en-US" b="1" dirty="0">
                <a:solidFill>
                  <a:schemeClr val="bg1"/>
                </a:solidFill>
              </a:rPr>
              <a:t>depend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abstractions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52212" y="3008409"/>
            <a:ext cx="10195200" cy="3107047"/>
            <a:chOff x="1065212" y="2720405"/>
            <a:chExt cx="10195200" cy="3107047"/>
          </a:xfrm>
          <a:solidFill>
            <a:schemeClr val="accent6"/>
          </a:solidFill>
        </p:grpSpPr>
        <p:sp>
          <p:nvSpPr>
            <p:cNvPr id="6" name="Rectangle: Rounded Corners 7"/>
            <p:cNvSpPr/>
            <p:nvPr/>
          </p:nvSpPr>
          <p:spPr>
            <a:xfrm>
              <a:off x="1065212" y="2720405"/>
              <a:ext cx="2880000" cy="668647"/>
            </a:xfrm>
            <a:prstGeom prst="roundRect">
              <a:avLst>
                <a:gd name="adj" fmla="val 6965"/>
              </a:avLst>
            </a:prstGeom>
            <a:grpFill/>
            <a:ln w="508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UI Layer</a:t>
              </a:r>
            </a:p>
          </p:txBody>
        </p:sp>
        <p:sp>
          <p:nvSpPr>
            <p:cNvPr id="7" name="Rectangle: Rounded Corners 8"/>
            <p:cNvSpPr/>
            <p:nvPr/>
          </p:nvSpPr>
          <p:spPr>
            <a:xfrm>
              <a:off x="8380412" y="5158805"/>
              <a:ext cx="2880000" cy="668647"/>
            </a:xfrm>
            <a:prstGeom prst="roundRect">
              <a:avLst>
                <a:gd name="adj" fmla="val 6965"/>
              </a:avLst>
            </a:prstGeom>
            <a:grpFill/>
            <a:ln w="508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Data Access Layer</a:t>
              </a:r>
            </a:p>
          </p:txBody>
        </p:sp>
        <p:sp>
          <p:nvSpPr>
            <p:cNvPr id="8" name="Rectangle: Rounded Corners 10"/>
            <p:cNvSpPr/>
            <p:nvPr/>
          </p:nvSpPr>
          <p:spPr>
            <a:xfrm>
              <a:off x="4722812" y="3926596"/>
              <a:ext cx="2880000" cy="668647"/>
            </a:xfrm>
            <a:prstGeom prst="roundRect">
              <a:avLst>
                <a:gd name="adj" fmla="val 6965"/>
              </a:avLst>
            </a:prstGeom>
            <a:grpFill/>
            <a:ln w="508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Business Layer</a:t>
              </a:r>
            </a:p>
          </p:txBody>
        </p:sp>
        <p:sp>
          <p:nvSpPr>
            <p:cNvPr id="9" name="Rectangle: Rounded Corners 11"/>
            <p:cNvSpPr/>
            <p:nvPr/>
          </p:nvSpPr>
          <p:spPr>
            <a:xfrm>
              <a:off x="4722812" y="2720405"/>
              <a:ext cx="2880000" cy="668647"/>
            </a:xfrm>
            <a:prstGeom prst="roundRect">
              <a:avLst>
                <a:gd name="adj" fmla="val 6965"/>
              </a:avLst>
            </a:prstGeom>
            <a:grpFill/>
            <a:ln w="508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&lt;BL Interface&gt;</a:t>
              </a:r>
            </a:p>
          </p:txBody>
        </p:sp>
        <p:sp>
          <p:nvSpPr>
            <p:cNvPr id="10" name="Rectangle: Rounded Corners 15"/>
            <p:cNvSpPr/>
            <p:nvPr/>
          </p:nvSpPr>
          <p:spPr>
            <a:xfrm>
              <a:off x="8380412" y="3926596"/>
              <a:ext cx="2880000" cy="668647"/>
            </a:xfrm>
            <a:prstGeom prst="roundRect">
              <a:avLst>
                <a:gd name="adj" fmla="val 6965"/>
              </a:avLst>
            </a:prstGeom>
            <a:grpFill/>
            <a:ln w="508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&lt;DAL Interface&gt;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3732212" y="3342733"/>
            <a:ext cx="7776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7389812" y="4548924"/>
            <a:ext cx="7776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5949812" y="3677056"/>
            <a:ext cx="0" cy="537544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9607412" y="4883247"/>
            <a:ext cx="0" cy="563562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0284" y="3925112"/>
            <a:ext cx="112632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0284" y="5181600"/>
            <a:ext cx="112632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utoShape 6"/>
          <p:cNvSpPr>
            <a:spLocks noChangeArrowheads="1"/>
          </p:cNvSpPr>
          <p:nvPr/>
        </p:nvSpPr>
        <p:spPr bwMode="auto">
          <a:xfrm>
            <a:off x="7999412" y="2666609"/>
            <a:ext cx="2370000" cy="960150"/>
          </a:xfrm>
          <a:prstGeom prst="wedgeRoundRectCallout">
            <a:avLst>
              <a:gd name="adj1" fmla="val -65951"/>
              <a:gd name="adj2" fmla="val 2287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Client defines interfaces</a:t>
            </a:r>
            <a:endParaRPr lang="bg-BG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00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You are given some classes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Refactor the code so that it conforms to DIP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Employee Info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04612" y="2076434"/>
            <a:ext cx="10800000" cy="2876566"/>
            <a:chOff x="-716460" y="1889717"/>
            <a:chExt cx="10800000" cy="2876566"/>
          </a:xfrm>
          <a:solidFill>
            <a:schemeClr val="accent6"/>
          </a:solidFill>
        </p:grpSpPr>
        <p:sp>
          <p:nvSpPr>
            <p:cNvPr id="16" name="Rectangle: Rounded Corners 15"/>
            <p:cNvSpPr/>
            <p:nvPr/>
          </p:nvSpPr>
          <p:spPr>
            <a:xfrm>
              <a:off x="-716460" y="1889717"/>
              <a:ext cx="3600000" cy="720000"/>
            </a:xfrm>
            <a:prstGeom prst="roundRect">
              <a:avLst>
                <a:gd name="adj" fmla="val 6965"/>
              </a:avLst>
            </a:prstGeom>
            <a:grpFill/>
            <a:ln w="508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 </a:t>
              </a:r>
              <a:r>
                <a:rPr lang="en-GB" sz="2800" dirty="0">
                  <a:solidFill>
                    <a:schemeClr val="tx1"/>
                  </a:solidFill>
                </a:rPr>
                <a:t>Main</a:t>
              </a:r>
            </a:p>
          </p:txBody>
        </p:sp>
        <p:sp>
          <p:nvSpPr>
            <p:cNvPr id="17" name="Rectangle: Rounded Corners 16"/>
            <p:cNvSpPr/>
            <p:nvPr/>
          </p:nvSpPr>
          <p:spPr>
            <a:xfrm>
              <a:off x="6483540" y="4046283"/>
              <a:ext cx="3600000" cy="720000"/>
            </a:xfrm>
            <a:prstGeom prst="roundRect">
              <a:avLst>
                <a:gd name="adj" fmla="val 6965"/>
              </a:avLst>
            </a:prstGeom>
            <a:grpFill/>
            <a:ln w="508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 err="1">
                  <a:solidFill>
                    <a:schemeClr val="tx1"/>
                  </a:solidFill>
                </a:rPr>
                <a:t>EmployeeDatabase</a:t>
              </a:r>
              <a:endParaRPr lang="en-GB" sz="28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2883540" y="2966667"/>
              <a:ext cx="3600000" cy="720000"/>
            </a:xfrm>
            <a:prstGeom prst="roundRect">
              <a:avLst>
                <a:gd name="adj" fmla="val 6965"/>
              </a:avLst>
            </a:prstGeom>
            <a:grpFill/>
            <a:ln w="508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 err="1">
                  <a:solidFill>
                    <a:schemeClr val="tx1"/>
                  </a:solidFill>
                </a:rPr>
                <a:t>EmployeeInfoProvider</a:t>
              </a:r>
              <a:endParaRPr lang="en-GB" sz="28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6483540" y="1889717"/>
              <a:ext cx="3600000" cy="720000"/>
            </a:xfrm>
            <a:prstGeom prst="roundRect">
              <a:avLst>
                <a:gd name="adj" fmla="val 6965"/>
              </a:avLst>
            </a:prstGeom>
            <a:grpFill/>
            <a:ln w="508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 err="1">
                  <a:solidFill>
                    <a:schemeClr val="tx1"/>
                  </a:solidFill>
                </a:rPr>
                <a:t>ConsoleFormatter</a:t>
              </a:r>
              <a:endParaRPr lang="en-GB" sz="2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0" name="Connector: Elbow 19"/>
          <p:cNvCxnSpPr>
            <a:cxnSpLocks/>
            <a:stCxn id="16" idx="3"/>
            <a:endCxn id="18" idx="0"/>
          </p:cNvCxnSpPr>
          <p:nvPr/>
        </p:nvCxnSpPr>
        <p:spPr>
          <a:xfrm>
            <a:off x="4304612" y="2436434"/>
            <a:ext cx="1800000" cy="716950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6" idx="3"/>
            <a:endCxn id="19" idx="1"/>
          </p:cNvCxnSpPr>
          <p:nvPr/>
        </p:nvCxnSpPr>
        <p:spPr>
          <a:xfrm>
            <a:off x="4304612" y="2436434"/>
            <a:ext cx="36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cxnSpLocks/>
            <a:stCxn id="18" idx="3"/>
            <a:endCxn id="17" idx="0"/>
          </p:cNvCxnSpPr>
          <p:nvPr/>
        </p:nvCxnSpPr>
        <p:spPr>
          <a:xfrm>
            <a:off x="7904612" y="3513384"/>
            <a:ext cx="1800000" cy="719616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26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Employee Info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03212" y="1799616"/>
            <a:ext cx="11692022" cy="3981640"/>
            <a:chOff x="303212" y="1799616"/>
            <a:chExt cx="11692022" cy="3981640"/>
          </a:xfrm>
          <a:solidFill>
            <a:schemeClr val="accent6"/>
          </a:solidFill>
        </p:grpSpPr>
        <p:cxnSp>
          <p:nvCxnSpPr>
            <p:cNvPr id="15" name="Straight Arrow Connector 14"/>
            <p:cNvCxnSpPr>
              <a:stCxn id="9" idx="0"/>
              <a:endCxn id="10" idx="2"/>
            </p:cNvCxnSpPr>
            <p:nvPr/>
          </p:nvCxnSpPr>
          <p:spPr>
            <a:xfrm flipV="1">
              <a:off x="3686012" y="3171216"/>
              <a:ext cx="0" cy="791184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10391612" y="4466400"/>
              <a:ext cx="0" cy="810856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cxnSpLocks/>
              <a:stCxn id="8" idx="0"/>
              <a:endCxn id="11" idx="2"/>
            </p:cNvCxnSpPr>
            <p:nvPr/>
          </p:nvCxnSpPr>
          <p:spPr>
            <a:xfrm flipV="1">
              <a:off x="6962612" y="3171216"/>
              <a:ext cx="0" cy="791184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/>
            <p:cNvCxnSpPr>
              <a:stCxn id="6" idx="3"/>
              <a:endCxn id="11" idx="0"/>
            </p:cNvCxnSpPr>
            <p:nvPr/>
          </p:nvCxnSpPr>
          <p:spPr>
            <a:xfrm>
              <a:off x="3240812" y="2051616"/>
              <a:ext cx="3721800" cy="615600"/>
            </a:xfrm>
            <a:prstGeom prst="bentConnector2">
              <a:avLst/>
            </a:prstGeom>
            <a:grpFill/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03212" y="1799616"/>
              <a:ext cx="11692022" cy="3981640"/>
              <a:chOff x="303212" y="1799616"/>
              <a:chExt cx="11692022" cy="3981640"/>
            </a:xfrm>
            <a:grpFill/>
          </p:grpSpPr>
          <p:grpSp>
            <p:nvGrpSpPr>
              <p:cNvPr id="5" name="Group 4"/>
              <p:cNvGrpSpPr/>
              <p:nvPr/>
            </p:nvGrpSpPr>
            <p:grpSpPr>
              <a:xfrm>
                <a:off x="360812" y="1799616"/>
                <a:ext cx="11524800" cy="3981640"/>
                <a:chOff x="-984060" y="1184883"/>
                <a:chExt cx="11524800" cy="3981640"/>
              </a:xfrm>
              <a:grpFill/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-984060" y="1184883"/>
                  <a:ext cx="2880000" cy="504000"/>
                </a:xfrm>
                <a:prstGeom prst="roundRect">
                  <a:avLst>
                    <a:gd name="adj" fmla="val 6965"/>
                  </a:avLst>
                </a:prstGeom>
                <a:grpFill/>
                <a:ln w="508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noProof="1"/>
                    <a:t> </a:t>
                  </a:r>
                  <a:r>
                    <a:rPr lang="en-GB" noProof="1">
                      <a:solidFill>
                        <a:schemeClr val="tx1"/>
                      </a:solidFill>
                    </a:rPr>
                    <a:t>ConsoleClient</a:t>
                  </a:r>
                </a:p>
              </p:txBody>
            </p:sp>
            <p:sp>
              <p:nvSpPr>
                <p:cNvPr id="7" name="Rectangle: Rounded Corners 6"/>
                <p:cNvSpPr/>
                <p:nvPr/>
              </p:nvSpPr>
              <p:spPr>
                <a:xfrm>
                  <a:off x="7552740" y="4662523"/>
                  <a:ext cx="2988000" cy="504000"/>
                </a:xfrm>
                <a:prstGeom prst="roundRect">
                  <a:avLst>
                    <a:gd name="adj" fmla="val 6965"/>
                  </a:avLst>
                </a:prstGeom>
                <a:grpFill/>
                <a:ln w="508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noProof="1">
                      <a:solidFill>
                        <a:schemeClr val="tx1"/>
                      </a:solidFill>
                    </a:rPr>
                    <a:t>EmployeeDatabase</a:t>
                  </a:r>
                </a:p>
              </p:txBody>
            </p:sp>
            <p:sp>
              <p:nvSpPr>
                <p:cNvPr id="8" name="Rectangle: Rounded Corners 7"/>
                <p:cNvSpPr/>
                <p:nvPr/>
              </p:nvSpPr>
              <p:spPr>
                <a:xfrm>
                  <a:off x="4123740" y="3347667"/>
                  <a:ext cx="2988000" cy="504000"/>
                </a:xfrm>
                <a:prstGeom prst="roundRect">
                  <a:avLst>
                    <a:gd name="adj" fmla="val 6965"/>
                  </a:avLst>
                </a:prstGeom>
                <a:grpFill/>
                <a:ln w="508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noProof="1">
                      <a:solidFill>
                        <a:schemeClr val="tx1"/>
                      </a:solidFill>
                    </a:rPr>
                    <a:t>EmployeeInfoProvider</a:t>
                  </a:r>
                </a:p>
              </p:txBody>
            </p:sp>
            <p:sp>
              <p:nvSpPr>
                <p:cNvPr id="9" name="Rectangle: Rounded Corners 8"/>
                <p:cNvSpPr/>
                <p:nvPr/>
              </p:nvSpPr>
              <p:spPr>
                <a:xfrm>
                  <a:off x="847140" y="3347667"/>
                  <a:ext cx="2988000" cy="504000"/>
                </a:xfrm>
                <a:prstGeom prst="roundRect">
                  <a:avLst>
                    <a:gd name="adj" fmla="val 6965"/>
                  </a:avLst>
                </a:prstGeom>
                <a:grpFill/>
                <a:ln w="508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noProof="1">
                      <a:solidFill>
                        <a:schemeClr val="tx1"/>
                      </a:solidFill>
                    </a:rPr>
                    <a:t>ConsoleFormatter</a:t>
                  </a:r>
                </a:p>
              </p:txBody>
            </p:sp>
            <p:sp>
              <p:nvSpPr>
                <p:cNvPr id="10" name="Rectangle: Rounded Corners 9"/>
                <p:cNvSpPr/>
                <p:nvPr/>
              </p:nvSpPr>
              <p:spPr>
                <a:xfrm>
                  <a:off x="847140" y="2052483"/>
                  <a:ext cx="2988000" cy="504000"/>
                </a:xfrm>
                <a:prstGeom prst="roundRect">
                  <a:avLst>
                    <a:gd name="adj" fmla="val 6965"/>
                  </a:avLst>
                </a:prstGeom>
                <a:grpFill/>
                <a:ln w="508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noProof="1">
                      <a:solidFill>
                        <a:schemeClr val="tx1"/>
                      </a:solidFill>
                    </a:rPr>
                    <a:t> &lt;Formatter&gt;</a:t>
                  </a:r>
                </a:p>
              </p:txBody>
            </p:sp>
            <p:sp>
              <p:nvSpPr>
                <p:cNvPr id="11" name="Rectangle: Rounded Corners 10"/>
                <p:cNvSpPr/>
                <p:nvPr/>
              </p:nvSpPr>
              <p:spPr>
                <a:xfrm>
                  <a:off x="4123740" y="2052483"/>
                  <a:ext cx="2988000" cy="504000"/>
                </a:xfrm>
                <a:prstGeom prst="roundRect">
                  <a:avLst>
                    <a:gd name="adj" fmla="val 6965"/>
                  </a:avLst>
                </a:prstGeom>
                <a:grpFill/>
                <a:ln w="508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noProof="1">
                      <a:solidFill>
                        <a:schemeClr val="tx1"/>
                      </a:solidFill>
                    </a:rPr>
                    <a:t>&lt;InfoProvider&gt;</a:t>
                  </a:r>
                </a:p>
              </p:txBody>
            </p:sp>
            <p:sp>
              <p:nvSpPr>
                <p:cNvPr id="12" name="Rectangle: Rounded Corners 11"/>
                <p:cNvSpPr/>
                <p:nvPr/>
              </p:nvSpPr>
              <p:spPr>
                <a:xfrm>
                  <a:off x="7552740" y="3347667"/>
                  <a:ext cx="2988000" cy="504000"/>
                </a:xfrm>
                <a:prstGeom prst="roundRect">
                  <a:avLst>
                    <a:gd name="adj" fmla="val 6965"/>
                  </a:avLst>
                </a:prstGeom>
                <a:grpFill/>
                <a:ln w="508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noProof="1">
                      <a:solidFill>
                        <a:schemeClr val="tx1"/>
                      </a:solidFill>
                    </a:rPr>
                    <a:t>&lt;Database&gt;</a:t>
                  </a:r>
                </a:p>
              </p:txBody>
            </p:sp>
          </p:grpSp>
          <p:cxnSp>
            <p:nvCxnSpPr>
              <p:cNvPr id="29" name="Straight Connector 28"/>
              <p:cNvCxnSpPr>
                <a:cxnSpLocks/>
              </p:cNvCxnSpPr>
              <p:nvPr/>
            </p:nvCxnSpPr>
            <p:spPr>
              <a:xfrm>
                <a:off x="303212" y="3561944"/>
                <a:ext cx="11692022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cxnSpLocks/>
              </p:cNvCxnSpPr>
              <p:nvPr/>
            </p:nvCxnSpPr>
            <p:spPr>
              <a:xfrm>
                <a:off x="303212" y="4876800"/>
                <a:ext cx="11692022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/>
            <p:cNvCxnSpPr>
              <a:cxnSpLocks/>
              <a:stCxn id="8" idx="3"/>
              <a:endCxn id="12" idx="1"/>
            </p:cNvCxnSpPr>
            <p:nvPr/>
          </p:nvCxnSpPr>
          <p:spPr>
            <a:xfrm>
              <a:off x="8456612" y="4214400"/>
              <a:ext cx="441000" cy="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/>
            <p:cNvCxnSpPr>
              <a:cxnSpLocks/>
              <a:stCxn id="6" idx="3"/>
              <a:endCxn id="10" idx="0"/>
            </p:cNvCxnSpPr>
            <p:nvPr/>
          </p:nvCxnSpPr>
          <p:spPr>
            <a:xfrm>
              <a:off x="3240812" y="2051616"/>
              <a:ext cx="445200" cy="615600"/>
            </a:xfrm>
            <a:prstGeom prst="bentConnector2">
              <a:avLst/>
            </a:prstGeom>
            <a:grpFill/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003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498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126"/>
            <a:fld id="{C014DD1E-5D91-48A3-AD6D-45FBA980D106}" type="slidenum">
              <a:rPr lang="en-US">
                <a:solidFill>
                  <a:srgbClr val="234465"/>
                </a:solidFill>
                <a:latin typeface="Calibri" panose="020F0502020204030204"/>
              </a:rPr>
              <a:pPr defTabSz="914126"/>
              <a:t>45</a:t>
            </a:fld>
            <a:endParaRPr lang="en-US" dirty="0">
              <a:solidFill>
                <a:srgbClr val="234465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892" y="1420274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ko-KR" altLang="en-US" sz="2398" dirty="0">
                <a:solidFill>
                  <a:srgbClr val="FFA000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ko-KR" altLang="en-US" sz="2398">
                <a:solidFill>
                  <a:srgbClr val="FFA000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ko-KR" altLang="en-US" sz="2398">
                <a:solidFill>
                  <a:srgbClr val="234465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2639" y="3276681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2931" y="1724211"/>
            <a:ext cx="11811941" cy="5199712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778" indent="-456778" defTabSz="1218072">
              <a:lnSpc>
                <a:spcPct val="100000"/>
              </a:lnSpc>
            </a:pPr>
            <a:r>
              <a:rPr lang="en-GB" sz="3599" b="1" dirty="0">
                <a:solidFill>
                  <a:schemeClr val="bg1"/>
                </a:solidFill>
                <a:latin typeface="Calibri" panose="020F0502020204030204"/>
              </a:rPr>
              <a:t>SOLID</a:t>
            </a:r>
            <a:r>
              <a:rPr lang="en-GB" sz="3599" dirty="0">
                <a:solidFill>
                  <a:srgbClr val="FFFFFF"/>
                </a:solidFill>
                <a:latin typeface="Calibri" panose="020F0502020204030204"/>
              </a:rPr>
              <a:t> principle make software more:</a:t>
            </a:r>
          </a:p>
          <a:p>
            <a:pPr marL="989684" lvl="1" indent="-380648" defTabSz="1218072">
              <a:lnSpc>
                <a:spcPct val="100000"/>
              </a:lnSpc>
            </a:pPr>
            <a:r>
              <a:rPr lang="en-GB" sz="3399" dirty="0">
                <a:solidFill>
                  <a:srgbClr val="FFFFFF"/>
                </a:solidFill>
                <a:latin typeface="Calibri" panose="020F0502020204030204"/>
              </a:rPr>
              <a:t>Understandable</a:t>
            </a:r>
          </a:p>
          <a:p>
            <a:pPr marL="989684" lvl="1" indent="-380648" defTabSz="1218072">
              <a:lnSpc>
                <a:spcPct val="100000"/>
              </a:lnSpc>
            </a:pPr>
            <a:r>
              <a:rPr lang="en-GB" sz="3399" dirty="0">
                <a:solidFill>
                  <a:srgbClr val="FFFFFF"/>
                </a:solidFill>
                <a:latin typeface="Calibri" panose="020F0502020204030204"/>
              </a:rPr>
              <a:t>Flexible</a:t>
            </a:r>
          </a:p>
          <a:p>
            <a:pPr marL="989684" lvl="1" indent="-380648" defTabSz="1218072">
              <a:lnSpc>
                <a:spcPct val="100000"/>
              </a:lnSpc>
            </a:pPr>
            <a:r>
              <a:rPr lang="en-GB" sz="3399" dirty="0">
                <a:solidFill>
                  <a:srgbClr val="FFFFFF"/>
                </a:solidFill>
                <a:latin typeface="Calibri" panose="020F0502020204030204"/>
              </a:rPr>
              <a:t>Maintainable</a:t>
            </a:r>
          </a:p>
          <a:p>
            <a:pPr marL="456778" indent="-456778" defTabSz="1218072">
              <a:lnSpc>
                <a:spcPct val="100000"/>
              </a:lnSpc>
            </a:pPr>
            <a:endParaRPr lang="en-GB" sz="3599" dirty="0">
              <a:solidFill>
                <a:srgbClr val="FFFFFF"/>
              </a:solidFill>
              <a:latin typeface="Calibri" panose="020F0502020204030204"/>
            </a:endParaRPr>
          </a:p>
          <a:p>
            <a:pPr marL="456778" indent="-456778" defTabSz="1218072">
              <a:lnSpc>
                <a:spcPct val="100000"/>
              </a:lnSpc>
            </a:pPr>
            <a:endParaRPr lang="en-GB" sz="3599" dirty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537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1057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 smtClean="0">
                <a:hlinkClick r:id="rId3"/>
              </a:rPr>
              <a:t>https://softuni.bg/java-oop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14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SoftUni Diamond Partners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58839" y="6396854"/>
            <a:ext cx="428401" cy="307895"/>
          </a:xfrm>
        </p:spPr>
        <p:txBody>
          <a:bodyPr/>
          <a:lstStyle/>
          <a:p>
            <a:fld id="{C014DD1E-5D91-48A3-AD6D-45FBA980D106}" type="slidenum">
              <a:rPr lang="en-US">
                <a:solidFill>
                  <a:srgbClr val="234465"/>
                </a:solidFill>
                <a:latin typeface="Calibri" panose="020F0502020204030204"/>
              </a:rPr>
              <a:pPr/>
              <a:t>47</a:t>
            </a:fld>
            <a:endParaRPr lang="en-US" dirty="0">
              <a:solidFill>
                <a:srgbClr val="234465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8678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SoftUni Organizational Partners</a:t>
            </a:r>
          </a:p>
        </p:txBody>
      </p:sp>
    </p:spTree>
    <p:extLst>
      <p:ext uri="{BB962C8B-B14F-4D97-AF65-F5344CB8AC3E}">
        <p14:creationId xmlns:p14="http://schemas.microsoft.com/office/powerpoint/2010/main" val="35145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396" y="2538114"/>
            <a:ext cx="2122030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483" y="2057402"/>
            <a:ext cx="3365989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396" y="3654373"/>
            <a:ext cx="1118158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394" y="5359668"/>
            <a:ext cx="1041691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6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353" y="1371600"/>
            <a:ext cx="11815018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I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–</a:t>
            </a:r>
            <a:r>
              <a:rPr lang="en-US" dirty="0" smtClean="0"/>
              <a:t> </a:t>
            </a:r>
            <a:r>
              <a:rPr lang="en-US" b="1" dirty="0">
                <a:hlinkClick r:id="rId2"/>
              </a:rPr>
              <a:t>Interface segregation principle</a:t>
            </a:r>
            <a:r>
              <a:rPr lang="en-US" dirty="0" smtClean="0"/>
              <a:t> – </a:t>
            </a:r>
            <a:r>
              <a:rPr lang="en-US" dirty="0"/>
              <a:t>Many </a:t>
            </a:r>
            <a:r>
              <a:rPr lang="en-US" dirty="0" smtClean="0"/>
              <a:t>specific                        interfaces </a:t>
            </a:r>
            <a:r>
              <a:rPr lang="en-US" dirty="0"/>
              <a:t>are </a:t>
            </a:r>
            <a:r>
              <a:rPr lang="en-US" dirty="0" smtClean="0"/>
              <a:t>better </a:t>
            </a:r>
            <a:r>
              <a:rPr lang="en-US" dirty="0"/>
              <a:t>than </a:t>
            </a:r>
            <a:r>
              <a:rPr lang="en-US" dirty="0" smtClean="0"/>
              <a:t>one general interface.</a:t>
            </a:r>
          </a:p>
          <a:p>
            <a:pPr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D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–</a:t>
            </a:r>
            <a:r>
              <a:rPr lang="en-US" dirty="0" smtClean="0"/>
              <a:t> </a:t>
            </a:r>
            <a:r>
              <a:rPr lang="en-US" b="1" dirty="0" smtClean="0">
                <a:hlinkClick r:id="rId3" tooltip="Dependency inversion principle"/>
              </a:rPr>
              <a:t>Dependency </a:t>
            </a:r>
            <a:r>
              <a:rPr lang="en-US" b="1" dirty="0">
                <a:hlinkClick r:id="rId3" tooltip="Dependency inversion principle"/>
              </a:rPr>
              <a:t>inversion </a:t>
            </a:r>
            <a:r>
              <a:rPr lang="en-US" b="1" dirty="0" smtClean="0">
                <a:hlinkClick r:id="rId3" tooltip="Dependency inversion principle"/>
              </a:rPr>
              <a:t>principle</a:t>
            </a:r>
            <a:r>
              <a:rPr lang="en-US" b="1" dirty="0" smtClean="0"/>
              <a:t> – </a:t>
            </a:r>
            <a:r>
              <a:rPr lang="en-US" dirty="0" smtClean="0"/>
              <a:t>One </a:t>
            </a:r>
            <a:r>
              <a:rPr lang="en-US" dirty="0"/>
              <a:t>should </a:t>
            </a:r>
            <a:r>
              <a:rPr lang="en-US" dirty="0" smtClean="0"/>
              <a:t>                      depend </a:t>
            </a:r>
            <a:r>
              <a:rPr lang="en-US" dirty="0"/>
              <a:t>upon abstractions, </a:t>
            </a:r>
            <a:r>
              <a:rPr lang="en-US" dirty="0" smtClean="0"/>
              <a:t>not </a:t>
            </a:r>
            <a:r>
              <a:rPr lang="en-US" dirty="0"/>
              <a:t>concretions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S.O.L.I.D.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961" y="4501231"/>
            <a:ext cx="1733802" cy="207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6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solidFill>
                  <a:schemeClr val="bg1"/>
                </a:solidFill>
                <a:hlinkClick r:id="rId3"/>
              </a:rPr>
              <a:t>Creative Commons </a:t>
            </a:r>
            <a:r>
              <a:rPr lang="en-US" noProof="1">
                <a:solidFill>
                  <a:schemeClr val="bg1"/>
                </a:solidFill>
                <a:hlinkClick r:id="rId3"/>
              </a:rPr>
              <a:t>Attribution-NonCommercial-ShareAlike</a:t>
            </a:r>
            <a:r>
              <a:rPr lang="en-US" dirty="0">
                <a:solidFill>
                  <a:schemeClr val="bg1"/>
                </a:solidFill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>
                <a:solidFill>
                  <a:srgbClr val="234465"/>
                </a:solidFill>
                <a:latin typeface="Calibri" panose="020F0502020204030204"/>
              </a:rPr>
              <a:pPr/>
              <a:t>50</a:t>
            </a:fld>
            <a:endParaRPr lang="en-US" dirty="0">
              <a:solidFill>
                <a:srgbClr val="234465"/>
              </a:solidFill>
              <a:latin typeface="Calibri" panose="020F0502020204030204"/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466" y="3810000"/>
            <a:ext cx="4641124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77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Single Responsibility Principle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A class should have only one reason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30" y="1524000"/>
            <a:ext cx="4763165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4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class should </a:t>
            </a:r>
            <a:r>
              <a:rPr lang="en-US" b="1" dirty="0" smtClean="0">
                <a:solidFill>
                  <a:schemeClr val="bg1"/>
                </a:solidFill>
              </a:rPr>
              <a:t>have only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one responsibility</a:t>
            </a:r>
          </a:p>
          <a:p>
            <a:pPr lvl="1"/>
            <a:r>
              <a:rPr lang="en-US" dirty="0"/>
              <a:t>Reduces </a:t>
            </a:r>
            <a:r>
              <a:rPr lang="en-US" b="1" dirty="0">
                <a:solidFill>
                  <a:schemeClr val="bg1"/>
                </a:solidFill>
              </a:rPr>
              <a:t>dependency</a:t>
            </a:r>
            <a:r>
              <a:rPr lang="en-US" dirty="0"/>
              <a:t> </a:t>
            </a:r>
            <a:r>
              <a:rPr lang="en-US" dirty="0" smtClean="0"/>
              <a:t>complexity</a:t>
            </a:r>
          </a:p>
          <a:p>
            <a:pPr lvl="1"/>
            <a:r>
              <a:rPr lang="en-US" dirty="0" smtClean="0"/>
              <a:t>Each additional responsibility is an </a:t>
            </a:r>
            <a:r>
              <a:rPr lang="en-US" b="1" dirty="0" smtClean="0">
                <a:solidFill>
                  <a:schemeClr val="bg1"/>
                </a:solidFill>
              </a:rPr>
              <a:t>axis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bg1"/>
                </a:solidFill>
              </a:rPr>
              <a:t>to change      the class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3CAAB1-1BB5-4293-8AF9-ED1802C62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4972" y="3581400"/>
            <a:ext cx="992713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800" b="1" dirty="0" smtClean="0">
                <a:latin typeface="Consolas" panose="020B0609020204030204" pitchFamily="49" charset="0"/>
              </a:rPr>
              <a:t>public class </a:t>
            </a:r>
            <a:r>
              <a:rPr lang="en-GB" sz="28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HeroSettings </a:t>
            </a:r>
            <a:r>
              <a:rPr lang="en-GB" sz="2800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GB" sz="2800" b="1" dirty="0" smtClean="0">
                <a:latin typeface="Consolas" panose="020B0609020204030204" pitchFamily="49" charset="0"/>
              </a:rPr>
              <a:t>	public static void </a:t>
            </a:r>
            <a:r>
              <a:rPr lang="en-GB" sz="28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changeName</a:t>
            </a:r>
            <a:r>
              <a:rPr lang="en-GB" sz="2800" b="1" dirty="0" smtClean="0">
                <a:latin typeface="Consolas" panose="020B0609020204030204" pitchFamily="49" charset="0"/>
              </a:rPr>
              <a:t>(Hero hero){</a:t>
            </a:r>
          </a:p>
          <a:p>
            <a:r>
              <a:rPr lang="en-GB" sz="2800" b="1" dirty="0">
                <a:latin typeface="Consolas" panose="020B0609020204030204" pitchFamily="49" charset="0"/>
              </a:rPr>
              <a:t>	 </a:t>
            </a:r>
            <a:r>
              <a:rPr lang="en-GB" sz="2800" b="1" dirty="0" smtClean="0">
                <a:latin typeface="Consolas" panose="020B0609020204030204" pitchFamily="49" charset="0"/>
              </a:rPr>
              <a:t>  </a:t>
            </a:r>
            <a:r>
              <a:rPr lang="en-GB" sz="2399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en-GB" sz="2399" b="1" dirty="0">
                <a:solidFill>
                  <a:srgbClr val="00B050"/>
                </a:solidFill>
                <a:latin typeface="Consolas" panose="020B0609020204030204" pitchFamily="49" charset="0"/>
              </a:rPr>
              <a:t>Grant option to change</a:t>
            </a:r>
          </a:p>
          <a:p>
            <a:r>
              <a:rPr lang="en-GB" sz="2800" b="1" dirty="0" smtClean="0">
                <a:latin typeface="Consolas" panose="020B0609020204030204" pitchFamily="49" charset="0"/>
              </a:rPr>
              <a:t>	}</a:t>
            </a:r>
            <a:endParaRPr lang="en-GB" sz="2800" b="1" dirty="0">
              <a:latin typeface="Consolas" panose="020B0609020204030204" pitchFamily="49" charset="0"/>
            </a:endParaRPr>
          </a:p>
          <a:p>
            <a:r>
              <a:rPr lang="en-GB" sz="2800" b="1" dirty="0" smtClean="0">
                <a:latin typeface="Consolas" panose="020B0609020204030204" pitchFamily="49" charset="0"/>
              </a:rPr>
              <a:t>}</a:t>
            </a:r>
            <a:endParaRPr lang="en-GB" sz="28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54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Still classes </a:t>
            </a:r>
            <a:r>
              <a:rPr lang="en-US" sz="3198" b="1" dirty="0">
                <a:solidFill>
                  <a:schemeClr val="bg1"/>
                </a:solidFill>
              </a:rPr>
              <a:t>can have multiple methods</a:t>
            </a:r>
          </a:p>
          <a:p>
            <a:pPr lvl="1"/>
            <a:r>
              <a:rPr lang="en-US" dirty="0" smtClean="0"/>
              <a:t>Each method should have </a:t>
            </a:r>
            <a:r>
              <a:rPr lang="en-US" b="1" dirty="0">
                <a:solidFill>
                  <a:schemeClr val="bg1"/>
                </a:solidFill>
              </a:rPr>
              <a:t>single </a:t>
            </a:r>
            <a:r>
              <a:rPr lang="en-US" b="1" dirty="0" smtClean="0">
                <a:solidFill>
                  <a:schemeClr val="bg1"/>
                </a:solidFill>
              </a:rPr>
              <a:t>functionality</a:t>
            </a:r>
            <a:r>
              <a:rPr lang="en-US" dirty="0" smtClean="0"/>
              <a:t>             part of the class responsibility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3CAAB1-1BB5-4293-8AF9-ED1802C62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1987" y="2995502"/>
            <a:ext cx="93267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800" b="1" dirty="0" smtClean="0">
                <a:latin typeface="Consolas" panose="020B0609020204030204" pitchFamily="49" charset="0"/>
              </a:rPr>
              <a:t>public class </a:t>
            </a:r>
            <a:r>
              <a:rPr lang="en-GB" sz="28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HeroSettings </a:t>
            </a:r>
            <a:r>
              <a:rPr lang="en-GB" sz="2800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GB" sz="2800" b="1" dirty="0" smtClean="0">
                <a:latin typeface="Consolas" panose="020B0609020204030204" pitchFamily="49" charset="0"/>
              </a:rPr>
              <a:t>	public static void </a:t>
            </a:r>
            <a:r>
              <a:rPr lang="en-GB" sz="28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changeName</a:t>
            </a:r>
            <a:r>
              <a:rPr lang="en-GB" sz="2800" b="1" dirty="0" smtClean="0">
                <a:latin typeface="Consolas" panose="020B0609020204030204" pitchFamily="49" charset="0"/>
              </a:rPr>
              <a:t>(Hero hero){</a:t>
            </a:r>
          </a:p>
          <a:p>
            <a:r>
              <a:rPr lang="en-GB" sz="2800" b="1" dirty="0" smtClean="0">
                <a:latin typeface="Consolas" panose="020B0609020204030204" pitchFamily="49" charset="0"/>
              </a:rPr>
              <a:t>	   </a:t>
            </a:r>
            <a:r>
              <a:rPr lang="en-GB" sz="2399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//Grant option to change name</a:t>
            </a:r>
          </a:p>
          <a:p>
            <a:r>
              <a:rPr lang="en-GB" sz="2800" b="1" dirty="0" smtClean="0">
                <a:latin typeface="Consolas" panose="020B0609020204030204" pitchFamily="49" charset="0"/>
              </a:rPr>
              <a:t>	}</a:t>
            </a:r>
          </a:p>
          <a:p>
            <a:r>
              <a:rPr lang="en-GB" sz="2800" b="1" dirty="0" smtClean="0">
                <a:latin typeface="Consolas" panose="020B0609020204030204" pitchFamily="49" charset="0"/>
              </a:rPr>
              <a:t>	public </a:t>
            </a:r>
            <a:r>
              <a:rPr lang="en-GB" sz="2800" b="1" dirty="0">
                <a:latin typeface="Consolas" panose="020B0609020204030204" pitchFamily="49" charset="0"/>
              </a:rPr>
              <a:t>static void </a:t>
            </a:r>
            <a:r>
              <a:rPr lang="en-GB" sz="28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selectRole</a:t>
            </a:r>
            <a:r>
              <a:rPr lang="en-GB" sz="2800" b="1" dirty="0" smtClean="0">
                <a:latin typeface="Consolas" panose="020B0609020204030204" pitchFamily="49" charset="0"/>
              </a:rPr>
              <a:t>(Hero hero){</a:t>
            </a:r>
            <a:endParaRPr lang="en-GB" sz="2800" b="1" dirty="0">
              <a:latin typeface="Consolas" panose="020B0609020204030204" pitchFamily="49" charset="0"/>
            </a:endParaRPr>
          </a:p>
          <a:p>
            <a:r>
              <a:rPr lang="en-GB" sz="2800" b="1" dirty="0">
                <a:latin typeface="Consolas" panose="020B0609020204030204" pitchFamily="49" charset="0"/>
              </a:rPr>
              <a:t>	   </a:t>
            </a:r>
            <a:r>
              <a:rPr lang="en-GB" sz="2399" b="1" dirty="0">
                <a:solidFill>
                  <a:srgbClr val="00B050"/>
                </a:solidFill>
                <a:latin typeface="Consolas" panose="020B0609020204030204" pitchFamily="49" charset="0"/>
              </a:rPr>
              <a:t>//Grant option </a:t>
            </a:r>
            <a:r>
              <a:rPr lang="en-GB" sz="2399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to select role</a:t>
            </a:r>
            <a:endParaRPr lang="en-GB" sz="2399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GB" sz="2800" b="1" dirty="0">
                <a:latin typeface="Consolas" panose="020B0609020204030204" pitchFamily="49" charset="0"/>
              </a:rPr>
              <a:t>	</a:t>
            </a:r>
            <a:r>
              <a:rPr lang="en-GB" sz="2800" b="1" dirty="0" smtClean="0">
                <a:latin typeface="Consolas" panose="020B0609020204030204" pitchFamily="49" charset="0"/>
              </a:rPr>
              <a:t>}</a:t>
            </a:r>
            <a:endParaRPr lang="en-GB" sz="2800" b="1" dirty="0">
              <a:latin typeface="Consolas" panose="020B0609020204030204" pitchFamily="49" charset="0"/>
            </a:endParaRPr>
          </a:p>
          <a:p>
            <a:r>
              <a:rPr lang="en-GB" sz="2800" b="1" dirty="0" smtClean="0">
                <a:latin typeface="Consolas" panose="020B0609020204030204" pitchFamily="49" charset="0"/>
              </a:rPr>
              <a:t>}</a:t>
            </a:r>
            <a:endParaRPr lang="en-GB" sz="28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7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Open/Closed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FAC91C-06E4-480B-9890-AB145FBFD1BA}"/>
              </a:ext>
            </a:extLst>
          </p:cNvPr>
          <p:cNvGrpSpPr/>
          <p:nvPr/>
        </p:nvGrpSpPr>
        <p:grpSpPr>
          <a:xfrm>
            <a:off x="4374243" y="1485899"/>
            <a:ext cx="3579586" cy="2278744"/>
            <a:chOff x="4374243" y="1485899"/>
            <a:chExt cx="3579586" cy="227874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243" y="1618342"/>
              <a:ext cx="2013857" cy="201385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5085" y="1485899"/>
              <a:ext cx="2278744" cy="2278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72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0</TotalTime>
  <Words>1358</Words>
  <Application>Microsoft Office PowerPoint</Application>
  <PresentationFormat>Custom</PresentationFormat>
  <Paragraphs>373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맑은 고딕</vt:lpstr>
      <vt:lpstr>Arial</vt:lpstr>
      <vt:lpstr>Calibri</vt:lpstr>
      <vt:lpstr>Consolas</vt:lpstr>
      <vt:lpstr>Wingdings</vt:lpstr>
      <vt:lpstr>Wingdings 2</vt:lpstr>
      <vt:lpstr>SoftUni3_1</vt:lpstr>
      <vt:lpstr>1_SoftUni3_1</vt:lpstr>
      <vt:lpstr>S.O.L.I.D.</vt:lpstr>
      <vt:lpstr>Table of Contents</vt:lpstr>
      <vt:lpstr>Questions</vt:lpstr>
      <vt:lpstr>S.O.L.I.D.</vt:lpstr>
      <vt:lpstr>S.O.L.I.D.</vt:lpstr>
      <vt:lpstr>PowerPoint Presentation</vt:lpstr>
      <vt:lpstr>Single Responsibility Principle</vt:lpstr>
      <vt:lpstr>Single Responsibility Principle</vt:lpstr>
      <vt:lpstr>PowerPoint Presentation</vt:lpstr>
      <vt:lpstr>What is Open/Closed? </vt:lpstr>
      <vt:lpstr>Extensibility</vt:lpstr>
      <vt:lpstr>Reusability</vt:lpstr>
      <vt:lpstr>Open/Closed Principle (OCP)</vt:lpstr>
      <vt:lpstr>OCP – Violations</vt:lpstr>
      <vt:lpstr>OCP – Solutions</vt:lpstr>
      <vt:lpstr>PowerPoint Presentation</vt:lpstr>
      <vt:lpstr>What is Liskov Substitution? </vt:lpstr>
      <vt:lpstr>Liskov Substitution Principle (LSP)</vt:lpstr>
      <vt:lpstr>LSP Relationship</vt:lpstr>
      <vt:lpstr>OCP vs LSP</vt:lpstr>
      <vt:lpstr>LSP – Violations</vt:lpstr>
      <vt:lpstr>LSP – Solutions</vt:lpstr>
      <vt:lpstr>PowerPoint Presentation</vt:lpstr>
      <vt:lpstr>ISP – Interface Segregation Principle</vt:lpstr>
      <vt:lpstr>Fat Interfaces</vt:lpstr>
      <vt:lpstr>"Fat" Interfaces</vt:lpstr>
      <vt:lpstr>How to ISP?</vt:lpstr>
      <vt:lpstr>Cohesive Interfaces</vt:lpstr>
      <vt:lpstr>PowerPoint Presentation</vt:lpstr>
      <vt:lpstr>Dependency Inversion Principle</vt:lpstr>
      <vt:lpstr>Dependencies and Coupling</vt:lpstr>
      <vt:lpstr>Dependencies and Coupling (2)</vt:lpstr>
      <vt:lpstr>The Problem</vt:lpstr>
      <vt:lpstr>Dependency Inversion Solution</vt:lpstr>
      <vt:lpstr>Dependency Examples</vt:lpstr>
      <vt:lpstr>How to DIP?</vt:lpstr>
      <vt:lpstr>Constructor Injection – Example</vt:lpstr>
      <vt:lpstr>How to DIP? (2)</vt:lpstr>
      <vt:lpstr>Setter Injection – Example</vt:lpstr>
      <vt:lpstr>How to DIP? (3)</vt:lpstr>
      <vt:lpstr>Layering</vt:lpstr>
      <vt:lpstr>Layering (2)</vt:lpstr>
      <vt:lpstr>Problem: Employee Info</vt:lpstr>
      <vt:lpstr>Solution: Employee Info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Other Types in OOP</dc:title>
  <dc:subject>C# Basics Course</dc:subject>
  <dc:creator/>
  <cp:keywords>Other Types, Enumerations, Structures, Generics, Attributes, OOP, programming, course, SoftUni, Software University, SOLID principles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2019-03-19T13:36:02Z</dcterms:modified>
  <cp:category>programming, software engineering, Java, OOP Advanced, SOLID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